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0"/>
  </p:notesMasterIdLst>
  <p:handoutMasterIdLst>
    <p:handoutMasterId r:id="rId31"/>
  </p:handoutMasterIdLst>
  <p:sldIdLst>
    <p:sldId id="458" r:id="rId2"/>
    <p:sldId id="463" r:id="rId3"/>
    <p:sldId id="461" r:id="rId4"/>
    <p:sldId id="464" r:id="rId5"/>
    <p:sldId id="430" r:id="rId6"/>
    <p:sldId id="459" r:id="rId7"/>
    <p:sldId id="436" r:id="rId8"/>
    <p:sldId id="442" r:id="rId9"/>
    <p:sldId id="440" r:id="rId10"/>
    <p:sldId id="444" r:id="rId11"/>
    <p:sldId id="443" r:id="rId12"/>
    <p:sldId id="439" r:id="rId13"/>
    <p:sldId id="441" r:id="rId14"/>
    <p:sldId id="450" r:id="rId15"/>
    <p:sldId id="437" r:id="rId16"/>
    <p:sldId id="445" r:id="rId17"/>
    <p:sldId id="433" r:id="rId18"/>
    <p:sldId id="446" r:id="rId19"/>
    <p:sldId id="447" r:id="rId20"/>
    <p:sldId id="448" r:id="rId21"/>
    <p:sldId id="449" r:id="rId22"/>
    <p:sldId id="451" r:id="rId23"/>
    <p:sldId id="452" r:id="rId24"/>
    <p:sldId id="453" r:id="rId25"/>
    <p:sldId id="454" r:id="rId26"/>
    <p:sldId id="462" r:id="rId27"/>
    <p:sldId id="455" r:id="rId28"/>
    <p:sldId id="45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279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114" y="27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20/12/2024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3.pn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5.wdp"/><Relationship Id="rId7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관리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0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D5565D8-CC53-452B-B664-79FAC51D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063" y="3275287"/>
            <a:ext cx="2687691" cy="24728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ACE995-A4CB-4BE6-8A1F-0F99BD2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11" y="3275287"/>
            <a:ext cx="2687691" cy="24728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매수</a:t>
            </a:r>
            <a:r>
              <a:rPr lang="en-US" altLang="ko-KR" sz="2400" dirty="0"/>
              <a:t>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393400"/>
              </p:ext>
            </p:extLst>
          </p:nvPr>
        </p:nvGraphicFramePr>
        <p:xfrm>
          <a:off x="1528611" y="1505749"/>
          <a:ext cx="64455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55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한번에 제작을 원하는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34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제작할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0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99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092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매수에 변화가 있을 경우 제작에 필요한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1527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84A7844-2C1D-48DD-945A-411AB3EAFDB0}"/>
              </a:ext>
            </a:extLst>
          </p:cNvPr>
          <p:cNvGrpSpPr/>
          <p:nvPr/>
        </p:nvGrpSpPr>
        <p:grpSpPr>
          <a:xfrm>
            <a:off x="1526615" y="4066250"/>
            <a:ext cx="2689689" cy="1980253"/>
            <a:chOff x="4473673" y="3875215"/>
            <a:chExt cx="1238652" cy="9119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92C34A-9BF7-4FF9-94BC-375FDDB5510A}"/>
                </a:ext>
              </a:extLst>
            </p:cNvPr>
            <p:cNvSpPr/>
            <p:nvPr/>
          </p:nvSpPr>
          <p:spPr>
            <a:xfrm>
              <a:off x="5053498" y="3875215"/>
              <a:ext cx="503966" cy="25648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AA98EF-7194-4686-9D83-3C5A25A2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276" y="3918891"/>
              <a:ext cx="168377" cy="21281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BF4018-8511-405D-8D6C-3AE11A56E245}"/>
                </a:ext>
              </a:extLst>
            </p:cNvPr>
            <p:cNvSpPr txBox="1"/>
            <p:nvPr/>
          </p:nvSpPr>
          <p:spPr>
            <a:xfrm>
              <a:off x="4473673" y="4641411"/>
              <a:ext cx="1238652" cy="1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제작할 매수 변경</a:t>
              </a:r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B1BAFC-3A20-4473-9D5D-2664F33B4407}"/>
              </a:ext>
            </a:extLst>
          </p:cNvPr>
          <p:cNvGrpSpPr>
            <a:grpSpLocks noChangeAspect="1"/>
          </p:cNvGrpSpPr>
          <p:nvPr/>
        </p:nvGrpSpPr>
        <p:grpSpPr>
          <a:xfrm>
            <a:off x="5041065" y="4738254"/>
            <a:ext cx="2687691" cy="1313971"/>
            <a:chOff x="4451934" y="5537170"/>
            <a:chExt cx="1256699" cy="61438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AAB750-E824-4B15-8FF8-306E1C06F6BD}"/>
                </a:ext>
              </a:extLst>
            </p:cNvPr>
            <p:cNvSpPr/>
            <p:nvPr/>
          </p:nvSpPr>
          <p:spPr>
            <a:xfrm>
              <a:off x="5020426" y="5537170"/>
              <a:ext cx="641618" cy="2725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31C4E-E6B7-48BC-A885-4E25CA605853}"/>
                </a:ext>
              </a:extLst>
            </p:cNvPr>
            <p:cNvSpPr txBox="1"/>
            <p:nvPr/>
          </p:nvSpPr>
          <p:spPr>
            <a:xfrm>
              <a:off x="4451934" y="6003570"/>
              <a:ext cx="1256699" cy="14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제작 후 예상 변화</a:t>
              </a:r>
              <a:endParaRPr lang="en-US" altLang="ko-KR" sz="1050" dirty="0"/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FDC489-18C8-4EED-8955-C6ECA412048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062843" y="4392146"/>
            <a:ext cx="2194051" cy="63754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1EE20F1-FCED-43D2-BEB1-41010111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512" y="1945396"/>
            <a:ext cx="2859711" cy="38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8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조각 부족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182137"/>
              </p:ext>
            </p:extLst>
          </p:nvPr>
        </p:nvGraphicFramePr>
        <p:xfrm>
          <a:off x="875722" y="1693500"/>
          <a:ext cx="66297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조각 부족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제작에 필요한 조각량이 보유 중인 조각량을 초과하면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조각 부족 텍스트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 부족 텍스트에는 현재 최대 제작 가능한 매수와 최대 제작 시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0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조각이 부족한 상태에서는 제작 버튼이 비활성화되어 클릭할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48175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972084FA-52B7-4902-B0EC-BA71048EF41F}"/>
              </a:ext>
            </a:extLst>
          </p:cNvPr>
          <p:cNvSpPr txBox="1">
            <a:spLocks/>
          </p:cNvSpPr>
          <p:nvPr/>
        </p:nvSpPr>
        <p:spPr>
          <a:xfrm>
            <a:off x="4261803" y="5595370"/>
            <a:ext cx="2738784" cy="31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 부족 텍스트 팝업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53C44A-F6EF-4C92-920A-157B548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806" y="3092250"/>
            <a:ext cx="2738781" cy="25198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0005EA-5ADC-4DC9-B16A-ADE187A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2" y="3092250"/>
            <a:ext cx="2738781" cy="25198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14A09-A638-422D-8171-C0ECD7290CC6}"/>
              </a:ext>
            </a:extLst>
          </p:cNvPr>
          <p:cNvSpPr/>
          <p:nvPr/>
        </p:nvSpPr>
        <p:spPr>
          <a:xfrm>
            <a:off x="2221488" y="3862820"/>
            <a:ext cx="1007281" cy="3012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56AF0-17E6-4304-83C0-60E3C346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656" y="4060300"/>
            <a:ext cx="359979" cy="454975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DE41D5-2FBC-49FB-B843-F4FBE86827C4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3421635" y="4287788"/>
            <a:ext cx="2096255" cy="16887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30170-2F13-4D62-8FAF-BF19ADD4574E}"/>
              </a:ext>
            </a:extLst>
          </p:cNvPr>
          <p:cNvSpPr/>
          <p:nvPr/>
        </p:nvSpPr>
        <p:spPr>
          <a:xfrm>
            <a:off x="5517890" y="4201026"/>
            <a:ext cx="1383448" cy="5112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EF5B2-BE47-4931-A218-ACAE056FBDED}"/>
              </a:ext>
            </a:extLst>
          </p:cNvPr>
          <p:cNvSpPr txBox="1">
            <a:spLocks/>
          </p:cNvSpPr>
          <p:nvPr/>
        </p:nvSpPr>
        <p:spPr>
          <a:xfrm>
            <a:off x="875722" y="5612082"/>
            <a:ext cx="2738781" cy="49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조각이 부족할 매수를</a:t>
            </a:r>
            <a:endParaRPr lang="en-US" altLang="ko-KR" sz="1050" dirty="0"/>
          </a:p>
          <a:p>
            <a:pPr algn="ctr"/>
            <a:r>
              <a:rPr lang="ko-KR" altLang="en-US" sz="1050" dirty="0"/>
              <a:t>카드 제작 매수에 입력</a:t>
            </a:r>
            <a:endParaRPr lang="en-US" altLang="ko-KR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8FC270-C2C4-4EFD-AEC5-A86F84D83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440" y="2349883"/>
            <a:ext cx="4121246" cy="32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2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75E78-0B05-4166-8E36-F1859C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72" y="3322619"/>
            <a:ext cx="4085670" cy="2879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39C187-EE64-4460-AD54-F995B58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5" y="3627479"/>
            <a:ext cx="2438561" cy="22436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25962"/>
              </p:ext>
            </p:extLst>
          </p:nvPr>
        </p:nvGraphicFramePr>
        <p:xfrm>
          <a:off x="2877978" y="1372109"/>
          <a:ext cx="64360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0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클릭하면 제작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최종 확인창 팝업 시 등급별 조각 필요량이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제작에 소비될 조각의 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제작하는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3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후 조각의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 조각을 소모하여 카드를 제작 매수 만큼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6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제작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8802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C69E-90B9-4953-9CB0-0CA23E5E7AB5}"/>
              </a:ext>
            </a:extLst>
          </p:cNvPr>
          <p:cNvGrpSpPr/>
          <p:nvPr/>
        </p:nvGrpSpPr>
        <p:grpSpPr>
          <a:xfrm>
            <a:off x="3668385" y="3627480"/>
            <a:ext cx="3385235" cy="2243614"/>
            <a:chOff x="4065247" y="3919845"/>
            <a:chExt cx="3370045" cy="223354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0828731-AEE6-49A1-84AE-EE9AD058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6460" y="3919845"/>
              <a:ext cx="2427621" cy="223354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7BE460-8509-4492-BCFD-D454CB38827D}"/>
                </a:ext>
              </a:extLst>
            </p:cNvPr>
            <p:cNvGrpSpPr/>
            <p:nvPr/>
          </p:nvGrpSpPr>
          <p:grpSpPr>
            <a:xfrm>
              <a:off x="4065247" y="3966907"/>
              <a:ext cx="3370045" cy="2139421"/>
              <a:chOff x="4410976" y="3826932"/>
              <a:chExt cx="3370045" cy="213942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794F39B-6B8D-4D4E-B1A5-6F7A964A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976" y="3826932"/>
                <a:ext cx="3370045" cy="102104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5A6CBCB-6764-4E70-8FFF-221D0260C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14" y="4847525"/>
                <a:ext cx="1436769" cy="111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2DBAE-C163-4A6A-9E59-1D6AB8836A56}"/>
              </a:ext>
            </a:extLst>
          </p:cNvPr>
          <p:cNvSpPr/>
          <p:nvPr/>
        </p:nvSpPr>
        <p:spPr>
          <a:xfrm>
            <a:off x="2263955" y="5585682"/>
            <a:ext cx="784945" cy="150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C857A4-43AE-4A30-A37D-7908DFB0C86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75009" y="4749286"/>
            <a:ext cx="505518" cy="104717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480CEF-F8A0-4791-A8A0-6EC45830E6B1}"/>
              </a:ext>
            </a:extLst>
          </p:cNvPr>
          <p:cNvSpPr/>
          <p:nvPr/>
        </p:nvSpPr>
        <p:spPr>
          <a:xfrm>
            <a:off x="3580527" y="3607770"/>
            <a:ext cx="3552689" cy="22830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EBF6A-86DF-44C5-8A80-A375A4F682AB}"/>
              </a:ext>
            </a:extLst>
          </p:cNvPr>
          <p:cNvSpPr txBox="1"/>
          <p:nvPr/>
        </p:nvSpPr>
        <p:spPr>
          <a:xfrm>
            <a:off x="993966" y="5871093"/>
            <a:ext cx="2438562" cy="2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제작 버튼 클릭</a:t>
            </a:r>
            <a:endParaRPr lang="en-US" altLang="ko-KR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09982-C419-4778-8EA9-506419EFE7F0}"/>
              </a:ext>
            </a:extLst>
          </p:cNvPr>
          <p:cNvSpPr txBox="1"/>
          <p:nvPr/>
        </p:nvSpPr>
        <p:spPr>
          <a:xfrm>
            <a:off x="3572668" y="5897167"/>
            <a:ext cx="3579104" cy="2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예상 결과 창 및 등급별 조각 필요량 팝업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C500-94FE-40F4-98C8-806FBD46F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85" y="3674754"/>
            <a:ext cx="3385235" cy="10333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A00AB-0C29-460E-B38E-6A7BA7B99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615" y="5660347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AEFA8562-57B2-4A5B-BC1B-8231A7AF40ED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P.47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83074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F3C0F-6B18-4435-B559-28EC67A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569" y="1484486"/>
            <a:ext cx="2845256" cy="462855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40284"/>
              </p:ext>
            </p:extLst>
          </p:nvPr>
        </p:nvGraphicFramePr>
        <p:xfrm>
          <a:off x="1921591" y="1847781"/>
          <a:ext cx="56518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제작으로 카드를 획득했을 때 제작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카드는 레어도가 높은 카드를 왼쪽에 낮은 카드를 오른쪽에 나열한다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나열된 카드를 클릭하는 것으로 카드를 확대한다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1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제외한 영역을 클릭하면 결과 요약창과 최종 제작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34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27995870-6B7C-4638-89CE-592B2A364D4D}"/>
              </a:ext>
            </a:extLst>
          </p:cNvPr>
          <p:cNvGrpSpPr>
            <a:grpSpLocks noChangeAspect="1"/>
          </p:cNvGrpSpPr>
          <p:nvPr/>
        </p:nvGrpSpPr>
        <p:grpSpPr>
          <a:xfrm>
            <a:off x="1815987" y="3761230"/>
            <a:ext cx="5757422" cy="2032465"/>
            <a:chOff x="1221751" y="3442920"/>
            <a:chExt cx="7043165" cy="248635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C89C69E-90B9-4953-9CB0-0CA23E5E7AB5}"/>
                </a:ext>
              </a:extLst>
            </p:cNvPr>
            <p:cNvGrpSpPr/>
            <p:nvPr/>
          </p:nvGrpSpPr>
          <p:grpSpPr>
            <a:xfrm>
              <a:off x="1221751" y="3442920"/>
              <a:ext cx="3287778" cy="2179022"/>
              <a:chOff x="4012677" y="3919845"/>
              <a:chExt cx="3370045" cy="2233547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30828731-AEE6-49A1-84AE-EE9AD0588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36460" y="3919845"/>
                <a:ext cx="2427621" cy="2233547"/>
              </a:xfrm>
              <a:prstGeom prst="rect">
                <a:avLst/>
              </a:prstGeom>
            </p:spPr>
          </p:pic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D7BE460-8509-4492-BCFD-D454CB38827D}"/>
                  </a:ext>
                </a:extLst>
              </p:cNvPr>
              <p:cNvGrpSpPr/>
              <p:nvPr/>
            </p:nvGrpSpPr>
            <p:grpSpPr>
              <a:xfrm>
                <a:off x="4012677" y="3966907"/>
                <a:ext cx="3370045" cy="2139421"/>
                <a:chOff x="4358406" y="3826932"/>
                <a:chExt cx="3370045" cy="2139421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F794F39B-6B8D-4D4E-B1A5-6F7A964AC7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58406" y="3826932"/>
                  <a:ext cx="3370045" cy="1021046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5A6CBCB-6764-4E70-8FFF-221D0260C4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25044" y="4847525"/>
                  <a:ext cx="1436768" cy="11188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</p:grp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40B680D-492F-421A-BCBD-52A6B381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1751" y="3488834"/>
              <a:ext cx="3287777" cy="10036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B09982-C419-4778-8EA9-506419EFE7F0}"/>
                </a:ext>
              </a:extLst>
            </p:cNvPr>
            <p:cNvSpPr txBox="1"/>
            <p:nvPr/>
          </p:nvSpPr>
          <p:spPr>
            <a:xfrm>
              <a:off x="1221751" y="5647265"/>
              <a:ext cx="3287777" cy="282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확인 버튼 클릭</a:t>
              </a:r>
              <a:endParaRPr lang="en-US" altLang="ko-KR" sz="105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39AEE44-B071-4DDC-B003-F326E43ABEE4}"/>
                </a:ext>
              </a:extLst>
            </p:cNvPr>
            <p:cNvSpPr/>
            <p:nvPr/>
          </p:nvSpPr>
          <p:spPr>
            <a:xfrm>
              <a:off x="3014235" y="4164437"/>
              <a:ext cx="651978" cy="24669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9B7AC766-E83E-483E-A5D5-DC4B78A1DF23}"/>
                </a:ext>
              </a:extLst>
            </p:cNvPr>
            <p:cNvCxnSpPr>
              <a:cxnSpLocks/>
              <a:stCxn id="22" idx="3"/>
              <a:endCxn id="17" idx="1"/>
            </p:cNvCxnSpPr>
            <p:nvPr/>
          </p:nvCxnSpPr>
          <p:spPr>
            <a:xfrm>
              <a:off x="3852366" y="4525833"/>
              <a:ext cx="995608" cy="1487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9903FF3-1850-485B-8406-344D58A57B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47974" y="3844644"/>
              <a:ext cx="3416942" cy="1947223"/>
              <a:chOff x="4956048" y="3665296"/>
              <a:chExt cx="4292823" cy="2446364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2F5C8081-311B-4B80-B42F-D4168BE32365}"/>
                  </a:ext>
                </a:extLst>
              </p:cNvPr>
              <p:cNvGrpSpPr/>
              <p:nvPr/>
            </p:nvGrpSpPr>
            <p:grpSpPr>
              <a:xfrm>
                <a:off x="4956048" y="3665296"/>
                <a:ext cx="4292823" cy="2085473"/>
                <a:chOff x="4044601" y="4093006"/>
                <a:chExt cx="3865199" cy="1877731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50297C23-5DC4-410E-9382-43A03E6BAB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artisticBlur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4601" y="4093006"/>
                  <a:ext cx="3865199" cy="1877731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140F0651-01C5-41D8-83D5-4F7182736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91018" y="4126853"/>
                  <a:ext cx="1172363" cy="1496780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8F038F-1BEE-459A-914C-71D9165CEAEF}"/>
                    </a:ext>
                  </a:extLst>
                </p:cNvPr>
                <p:cNvSpPr txBox="1"/>
                <p:nvPr/>
              </p:nvSpPr>
              <p:spPr>
                <a:xfrm>
                  <a:off x="4988980" y="5772035"/>
                  <a:ext cx="197643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600" dirty="0">
                      <a:solidFill>
                        <a:schemeClr val="bg1"/>
                      </a:solidFill>
                    </a:rPr>
                    <a:t>빈칸을 클릭하여 진행하기</a:t>
                  </a:r>
                  <a:r>
                    <a:rPr lang="en-US" altLang="ko-KR" sz="600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sz="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CA29CB1-B315-4191-8EAC-76F81475E63A}"/>
                    </a:ext>
                  </a:extLst>
                </p:cNvPr>
                <p:cNvSpPr txBox="1"/>
                <p:nvPr/>
              </p:nvSpPr>
              <p:spPr>
                <a:xfrm>
                  <a:off x="4988980" y="5297052"/>
                  <a:ext cx="19764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획득 결과</a:t>
                  </a:r>
                  <a:endParaRPr lang="en-US" altLang="ko-KR" sz="400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실버 레어 </a:t>
                  </a:r>
                  <a:r>
                    <a:rPr lang="en-US" altLang="ko-KR" sz="400" dirty="0">
                      <a:solidFill>
                        <a:schemeClr val="bg1"/>
                      </a:solidFill>
                    </a:rPr>
                    <a:t>× 1</a:t>
                  </a:r>
                </a:p>
                <a:p>
                  <a:pPr algn="ctr"/>
                  <a:r>
                    <a:rPr lang="ko-KR" altLang="en-US" sz="400" dirty="0">
                      <a:solidFill>
                        <a:schemeClr val="bg1"/>
                      </a:solidFill>
                    </a:rPr>
                    <a:t>노멀 레어 </a:t>
                  </a:r>
                  <a:r>
                    <a:rPr lang="en-US" altLang="ko-KR" sz="400" dirty="0">
                      <a:solidFill>
                        <a:schemeClr val="bg1"/>
                      </a:solidFill>
                    </a:rPr>
                    <a:t>× 1</a:t>
                  </a:r>
                  <a:endParaRPr lang="ko-KR" altLang="en-US" sz="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1479A14-2DE5-4A38-BD99-BF406F0ACF4C}"/>
                  </a:ext>
                </a:extLst>
              </p:cNvPr>
              <p:cNvSpPr txBox="1"/>
              <p:nvPr/>
            </p:nvSpPr>
            <p:spPr>
              <a:xfrm>
                <a:off x="4956048" y="5829652"/>
                <a:ext cx="4292823" cy="28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결과 요약 팝업</a:t>
                </a:r>
                <a:endParaRPr lang="en-US" altLang="ko-KR" sz="1050" dirty="0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C53F8B3-71FF-4535-BE78-586D91AE7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51111" y="4335456"/>
              <a:ext cx="301255" cy="38075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3962C463-CB57-4D82-B4FD-47096107E29B}"/>
              </a:ext>
            </a:extLst>
          </p:cNvPr>
          <p:cNvSpPr/>
          <p:nvPr/>
        </p:nvSpPr>
        <p:spPr>
          <a:xfrm rot="5400000">
            <a:off x="7995305" y="1608546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P.46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38366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</a:t>
            </a:r>
            <a:r>
              <a:rPr lang="en-US" altLang="ko-KR" sz="3200" dirty="0"/>
              <a:t> </a:t>
            </a:r>
            <a:r>
              <a:rPr lang="ko-KR" altLang="en-US" sz="3200" dirty="0"/>
              <a:t>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 결과 배치 규칙 및 세부설명</a:t>
            </a:r>
            <a:endParaRPr lang="en-US" altLang="ko-KR" sz="24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90F8E-C4FB-4582-A4EB-453CA123F0CB}"/>
              </a:ext>
            </a:extLst>
          </p:cNvPr>
          <p:cNvGrpSpPr/>
          <p:nvPr/>
        </p:nvGrpSpPr>
        <p:grpSpPr>
          <a:xfrm>
            <a:off x="1542332" y="3752850"/>
            <a:ext cx="4291956" cy="2085013"/>
            <a:chOff x="892497" y="3752850"/>
            <a:chExt cx="4291956" cy="2085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5DC63A-0D88-4F66-813D-105FD2E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97" y="3752850"/>
              <a:ext cx="4291956" cy="20850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E21822-D701-49F3-A91F-73B269E052F0}"/>
                </a:ext>
              </a:extLst>
            </p:cNvPr>
            <p:cNvSpPr/>
            <p:nvPr/>
          </p:nvSpPr>
          <p:spPr>
            <a:xfrm>
              <a:off x="2688829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E8FC2-551F-4D57-88C1-A14C630CF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997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830AD0-893A-47AF-B779-049E793F5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179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12D3-3E2C-48ED-B29C-81F9CEE4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8815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3,5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71E12-0831-4C14-AA72-E07210E1A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4818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396D7-CBF0-48DE-830F-9E2D2DBBA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8633" y="4035424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FC8061-2A11-49A6-87ED-20EF12B6F60E}"/>
                </a:ext>
              </a:extLst>
            </p:cNvPr>
            <p:cNvSpPr/>
            <p:nvPr/>
          </p:nvSpPr>
          <p:spPr>
            <a:xfrm>
              <a:off x="164932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657759-EA65-4038-AD8F-6CFF7FA4F94C}"/>
                </a:ext>
              </a:extLst>
            </p:cNvPr>
            <p:cNvSpPr/>
            <p:nvPr/>
          </p:nvSpPr>
          <p:spPr>
            <a:xfrm>
              <a:off x="2381837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4B8328-3A3A-4D97-9F2D-EA3D6D02DE3B}"/>
                </a:ext>
              </a:extLst>
            </p:cNvPr>
            <p:cNvSpPr/>
            <p:nvPr/>
          </p:nvSpPr>
          <p:spPr>
            <a:xfrm>
              <a:off x="3113269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531D6D-3669-42EF-BE0F-CB62785A9563}"/>
                </a:ext>
              </a:extLst>
            </p:cNvPr>
            <p:cNvSpPr/>
            <p:nvPr/>
          </p:nvSpPr>
          <p:spPr>
            <a:xfrm>
              <a:off x="3844193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CB3D97-EDDE-4F22-978C-E4CE1BF7600C}"/>
                </a:ext>
              </a:extLst>
            </p:cNvPr>
            <p:cNvSpPr/>
            <p:nvPr/>
          </p:nvSpPr>
          <p:spPr>
            <a:xfrm>
              <a:off x="4569090" y="4695365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BD868C-5095-4E85-8AEC-BC195F689A04}"/>
              </a:ext>
            </a:extLst>
          </p:cNvPr>
          <p:cNvGrpSpPr/>
          <p:nvPr/>
        </p:nvGrpSpPr>
        <p:grpSpPr>
          <a:xfrm>
            <a:off x="6357714" y="3752850"/>
            <a:ext cx="4291956" cy="2085013"/>
            <a:chOff x="6883722" y="3752850"/>
            <a:chExt cx="4291956" cy="20850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B8BCBA-2587-4136-8D6E-C3C6961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22" y="3752850"/>
              <a:ext cx="4291956" cy="208501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F22618-F712-4CD4-9CAE-DFF3842C067D}"/>
                </a:ext>
              </a:extLst>
            </p:cNvPr>
            <p:cNvSpPr/>
            <p:nvPr/>
          </p:nvSpPr>
          <p:spPr>
            <a:xfrm>
              <a:off x="8680054" y="5329950"/>
              <a:ext cx="692150" cy="2840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15C6EE-B773-42DC-AD04-A92D604EE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4494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47AA5-E090-4505-8962-E14F6EE4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76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372BBF-C019-410D-AC78-3D7F92C3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312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2,4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391FC9-7BF5-44EA-A470-0F8FF49DF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130" y="4055267"/>
              <a:ext cx="573452" cy="7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AD8058-D74C-464A-823C-EA0340C2EE3A}"/>
                </a:ext>
              </a:extLst>
            </p:cNvPr>
            <p:cNvSpPr/>
            <p:nvPr/>
          </p:nvSpPr>
          <p:spPr>
            <a:xfrm>
              <a:off x="8004075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DD3DD3B-8E3D-43BC-A761-2E17019F5EA7}"/>
                </a:ext>
              </a:extLst>
            </p:cNvPr>
            <p:cNvSpPr/>
            <p:nvPr/>
          </p:nvSpPr>
          <p:spPr>
            <a:xfrm>
              <a:off x="8736592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E7114-D524-4CEB-B0D6-516427B0CDBD}"/>
                </a:ext>
              </a:extLst>
            </p:cNvPr>
            <p:cNvSpPr/>
            <p:nvPr/>
          </p:nvSpPr>
          <p:spPr>
            <a:xfrm>
              <a:off x="9468024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4473-7D74-4678-9780-3541042A91E0}"/>
                </a:ext>
              </a:extLst>
            </p:cNvPr>
            <p:cNvSpPr/>
            <p:nvPr/>
          </p:nvSpPr>
          <p:spPr>
            <a:xfrm>
              <a:off x="10198948" y="4712731"/>
              <a:ext cx="209180" cy="1297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88923EA-7542-4655-A1BA-4B60791A13F3}"/>
              </a:ext>
            </a:extLst>
          </p:cNvPr>
          <p:cNvGraphicFramePr>
            <a:graphicFrameLocks noGrp="1"/>
          </p:cNvGraphicFramePr>
          <p:nvPr/>
        </p:nvGraphicFramePr>
        <p:xfrm>
          <a:off x="1370005" y="2091926"/>
          <a:ext cx="46294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4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결과 배치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제작으로 획득한 카드의 레어도 숫자에 따라서 배치가 다르다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결과 요약창의 각 요소들의 배치는 아래를 따른다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</a:tbl>
          </a:graphicData>
        </a:graphic>
      </p:graphicFrame>
      <p:graphicFrame>
        <p:nvGraphicFramePr>
          <p:cNvPr id="50" name="표 50">
            <a:extLst>
              <a:ext uri="{FF2B5EF4-FFF2-40B4-BE49-F238E27FC236}">
                <a16:creationId xmlns:a16="http://schemas.microsoft.com/office/drawing/2014/main" id="{AD6DADCA-1431-41AB-88FB-3D9F1372126C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1597347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숫자는 획득한 레어도의 종류 숫자에 따른 카드 배치 위치를 뜻한다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2" name="표 50">
            <a:extLst>
              <a:ext uri="{FF2B5EF4-FFF2-40B4-BE49-F238E27FC236}">
                <a16:creationId xmlns:a16="http://schemas.microsoft.com/office/drawing/2014/main" id="{65065657-F3D1-4AE4-9632-86941498F15A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24432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획득한 카드의 매수가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3B1EA694-ECDF-4C9F-8BF5-B2A59FEC4BC4}"/>
              </a:ext>
            </a:extLst>
          </p:cNvPr>
          <p:cNvGraphicFramePr>
            <a:graphicFrameLocks noGrp="1"/>
          </p:cNvGraphicFramePr>
          <p:nvPr/>
        </p:nvGraphicFramePr>
        <p:xfrm>
          <a:off x="6357563" y="2895096"/>
          <a:ext cx="485850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38098605"/>
                    </a:ext>
                  </a:extLst>
                </a:gridCol>
                <a:gridCol w="4570508">
                  <a:extLst>
                    <a:ext uri="{9D8B030D-6E8A-4147-A177-3AD203B41FA5}">
                      <a16:colId xmlns:a16="http://schemas.microsoft.com/office/drawing/2014/main" val="3754664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072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제작 결과 텍스트가 배치되는 영역이다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2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85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/>
        </p:nvGraphicFramePr>
        <p:xfrm>
          <a:off x="1055527" y="1268413"/>
          <a:ext cx="1008094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카드를 분해하여 조각을 획득하는 시스템으로 필요 이상을 보유했거나 사용하지 않는 등의 불필요한 카드를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카드를 획득하는 주요 수단은 카드 팩 뽑기로 해당 과정을 반복할 경우 자연스럽게 불필요한 카드들이 생기고 그러한 카드들을 재활용할 수 있는 방법이 카드 분해다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플레이어들은 카드 분해를 통해서 조각을 획득하고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사용하여 원하는 카드를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이러한 과정은 카드 팩 뽑기에서 얻을 수 있는 원하지 않는 카드를 획득하는 등의 부정적인 경험을 원하는 카드를 생성할 때 필요한 자원을 획득하는 경험으로 치환하여 플레이어가 게임에서 갖을 수 있는 부정적인 경험이 감소하도록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A4DC63-658C-4ED2-859D-1307BEA8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9" y="4800122"/>
            <a:ext cx="2376941" cy="1150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213225-9434-4B69-9252-1089A8B8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99" y="3427465"/>
            <a:ext cx="2390533" cy="1150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41ED0-CE7B-41E7-BEA2-A3590DA1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/>
          <a:stretch/>
        </p:blipFill>
        <p:spPr>
          <a:xfrm>
            <a:off x="3432163" y="3431044"/>
            <a:ext cx="2376940" cy="11474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DA6094-7F88-47CD-8E7A-B9F1529F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63" y="4800122"/>
            <a:ext cx="2376940" cy="1149026"/>
          </a:xfrm>
          <a:prstGeom prst="rect">
            <a:avLst/>
          </a:prstGeom>
        </p:spPr>
      </p:pic>
      <p:sp>
        <p:nvSpPr>
          <p:cNvPr id="34" name="화살표: U자형 33">
            <a:extLst>
              <a:ext uri="{FF2B5EF4-FFF2-40B4-BE49-F238E27FC236}">
                <a16:creationId xmlns:a16="http://schemas.microsoft.com/office/drawing/2014/main" id="{ED1CF215-DDDB-4B3B-ADC1-78B042B5AA32}"/>
              </a:ext>
            </a:extLst>
          </p:cNvPr>
          <p:cNvSpPr>
            <a:spLocks noChangeAspect="1"/>
          </p:cNvSpPr>
          <p:nvPr/>
        </p:nvSpPr>
        <p:spPr>
          <a:xfrm flipV="1">
            <a:off x="5923779" y="4469951"/>
            <a:ext cx="344877" cy="344877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057C5-BBE0-4793-8425-F52AF6BB561E}"/>
              </a:ext>
            </a:extLst>
          </p:cNvPr>
          <p:cNvSpPr txBox="1"/>
          <p:nvPr/>
        </p:nvSpPr>
        <p:spPr>
          <a:xfrm>
            <a:off x="3805939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상세 정보창</a:t>
            </a:r>
            <a:endParaRPr lang="en-US" altLang="ko-KR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322AB-0F33-4626-934D-24A11E840C00}"/>
              </a:ext>
            </a:extLst>
          </p:cNvPr>
          <p:cNvSpPr txBox="1"/>
          <p:nvPr/>
        </p:nvSpPr>
        <p:spPr>
          <a:xfrm>
            <a:off x="6746227" y="4576418"/>
            <a:ext cx="1639614" cy="1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결과 요약</a:t>
            </a:r>
            <a:endParaRPr lang="en-US" altLang="ko-KR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C0BB6-0051-4D5E-9BA5-DF540E872ABB}"/>
              </a:ext>
            </a:extLst>
          </p:cNvPr>
          <p:cNvSpPr txBox="1"/>
          <p:nvPr/>
        </p:nvSpPr>
        <p:spPr>
          <a:xfrm>
            <a:off x="6746227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분해 최종 확인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4FB19-18C7-468F-A747-7546862F8A17}"/>
              </a:ext>
            </a:extLst>
          </p:cNvPr>
          <p:cNvSpPr txBox="1"/>
          <p:nvPr/>
        </p:nvSpPr>
        <p:spPr>
          <a:xfrm>
            <a:off x="3805939" y="5951375"/>
            <a:ext cx="1639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44402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D7CB473-4F22-4625-8638-990F1ABE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405" y="1442071"/>
            <a:ext cx="3575920" cy="46315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852674" y="1536259"/>
          <a:ext cx="672814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분해 버튼을 마우스 좌 클릭하는 것으로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레어도와 분해 매수를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1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레어도를 선택하면 해당 레어도의 카드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55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획득하는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5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분해창 팝업 시 레어도는 노멀 레어로 설정되어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14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4DF1BCE-345A-4149-8D76-F9E93F3CB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852674" y="3757842"/>
            <a:ext cx="2648772" cy="2042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0EAD7C-3818-40F3-9993-D44659CCE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9" r="-1"/>
          <a:stretch/>
        </p:blipFill>
        <p:spPr>
          <a:xfrm>
            <a:off x="4529065" y="3752850"/>
            <a:ext cx="2648772" cy="20423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77BF5F-201A-45F6-8C43-C52509CFE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414" y="3853083"/>
            <a:ext cx="1985505" cy="18267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11764D9-8AB4-40E1-9F26-992C4FC3ED39}"/>
              </a:ext>
            </a:extLst>
          </p:cNvPr>
          <p:cNvSpPr/>
          <p:nvPr/>
        </p:nvSpPr>
        <p:spPr>
          <a:xfrm>
            <a:off x="2854231" y="5436885"/>
            <a:ext cx="433514" cy="1233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29ED9F-33BF-4E5F-ABF1-59E2FCE9EE1B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3342036" y="4766471"/>
            <a:ext cx="1520378" cy="86158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5A00940-5B94-4C1B-BEF6-4C859364A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117" y="5498559"/>
            <a:ext cx="204919" cy="258996"/>
          </a:xfrm>
          <a:prstGeom prst="rect">
            <a:avLst/>
          </a:prstGeom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594181-8092-467D-ACF1-0555E1A5944C}"/>
              </a:ext>
            </a:extLst>
          </p:cNvPr>
          <p:cNvSpPr/>
          <p:nvPr/>
        </p:nvSpPr>
        <p:spPr>
          <a:xfrm>
            <a:off x="4862413" y="3851283"/>
            <a:ext cx="1985505" cy="18285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3F4F1D-786A-47AB-8838-1A7C2DCB5AE6}"/>
              </a:ext>
            </a:extLst>
          </p:cNvPr>
          <p:cNvSpPr txBox="1"/>
          <p:nvPr/>
        </p:nvSpPr>
        <p:spPr>
          <a:xfrm>
            <a:off x="85267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 버튼 클릭</a:t>
            </a:r>
            <a:endParaRPr lang="en-US" altLang="ko-KR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4DCE-CA47-4D16-A3FE-9DF043604CE3}"/>
              </a:ext>
            </a:extLst>
          </p:cNvPr>
          <p:cNvSpPr txBox="1"/>
          <p:nvPr/>
        </p:nvSpPr>
        <p:spPr>
          <a:xfrm>
            <a:off x="4529065" y="5803228"/>
            <a:ext cx="2648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분해창 팝업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69523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레어도 선택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926463"/>
              </p:ext>
            </p:extLst>
          </p:nvPr>
        </p:nvGraphicFramePr>
        <p:xfrm>
          <a:off x="695717" y="1291672"/>
          <a:ext cx="793781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8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레어도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988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항목이 있을 때 다른 항목을 활성화 하면 이전 항목은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이상이면 보유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카드 보유량이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보유량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텍스트가 출력하고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84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레어도 항목이 없으면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보유량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텍스트가 출력하고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25249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257A1CC-DA36-44ED-AA37-98CF7861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15" y="3688930"/>
            <a:ext cx="2294963" cy="21114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BC4A0D-7EB9-4EE1-A09C-900D98B1C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036" y="3688931"/>
            <a:ext cx="2294963" cy="21114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62F6A3-49BE-484E-9E0D-385B1231DBC9}"/>
              </a:ext>
            </a:extLst>
          </p:cNvPr>
          <p:cNvSpPr>
            <a:spLocks noChangeAspect="1"/>
          </p:cNvSpPr>
          <p:nvPr/>
        </p:nvSpPr>
        <p:spPr>
          <a:xfrm>
            <a:off x="2944733" y="4365107"/>
            <a:ext cx="63606" cy="636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C9EC483-07DA-4EEB-B319-7EB673BC87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123965" y="4313223"/>
            <a:ext cx="3081322" cy="178745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3A29FBE-109E-42F1-89A0-6CF0081CA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101" y="4399158"/>
            <a:ext cx="146864" cy="185620"/>
          </a:xfrm>
          <a:prstGeom prst="rect">
            <a:avLst/>
          </a:prstGeom>
          <a:ln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9F41CF-F868-4D55-A332-F68D9C5BEB3D}"/>
              </a:ext>
            </a:extLst>
          </p:cNvPr>
          <p:cNvSpPr>
            <a:spLocks noChangeAspect="1"/>
          </p:cNvSpPr>
          <p:nvPr/>
        </p:nvSpPr>
        <p:spPr>
          <a:xfrm>
            <a:off x="6205287" y="4281420"/>
            <a:ext cx="63606" cy="636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CAEC28-D420-477D-8B7C-027A017BBD97}"/>
              </a:ext>
            </a:extLst>
          </p:cNvPr>
          <p:cNvSpPr>
            <a:spLocks/>
          </p:cNvSpPr>
          <p:nvPr/>
        </p:nvSpPr>
        <p:spPr>
          <a:xfrm>
            <a:off x="6891148" y="4238178"/>
            <a:ext cx="436376" cy="1068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EDDC004-BEE5-4FE3-B2D0-F6F9B3A2CEED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 flipV="1">
            <a:off x="3123965" y="4345026"/>
            <a:ext cx="3985371" cy="146942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DD0119-7499-43B0-BC93-D79A9DFC0FE9}"/>
              </a:ext>
            </a:extLst>
          </p:cNvPr>
          <p:cNvSpPr txBox="1"/>
          <p:nvPr/>
        </p:nvSpPr>
        <p:spPr>
          <a:xfrm>
            <a:off x="1565115" y="5800426"/>
            <a:ext cx="2294963" cy="208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활성화된 항목과 다른 항목 클릭</a:t>
            </a:r>
            <a:endParaRPr lang="en-US" altLang="ko-KR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95BC6-9E44-45F9-ABD2-A3C7DB08CD57}"/>
              </a:ext>
            </a:extLst>
          </p:cNvPr>
          <p:cNvSpPr txBox="1"/>
          <p:nvPr/>
        </p:nvSpPr>
        <p:spPr>
          <a:xfrm>
            <a:off x="4628670" y="5800426"/>
            <a:ext cx="321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이전 항목 비활성화 및 보유량 변화</a:t>
            </a:r>
            <a:endParaRPr lang="en-US" altLang="ko-KR" sz="10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보유량이 없을 경우 </a:t>
            </a:r>
            <a:r>
              <a:rPr lang="en-US" altLang="ko-KR" sz="1000" dirty="0"/>
              <a:t>‘</a:t>
            </a:r>
            <a:r>
              <a:rPr lang="ko-KR" altLang="en-US" sz="1000" b="1" dirty="0"/>
              <a:t>보유량 없음</a:t>
            </a:r>
            <a:r>
              <a:rPr lang="en-US" altLang="ko-KR" sz="1000" b="1" dirty="0"/>
              <a:t>.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  <a:r>
              <a:rPr lang="en-US" altLang="ko-KR" sz="1000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7632F4-DD73-4D8C-848C-42C9CBDBF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221" y="1879600"/>
            <a:ext cx="2855435" cy="40250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B72A49B-7A11-49C6-9536-BFCEBAB254CA}"/>
              </a:ext>
            </a:extLst>
          </p:cNvPr>
          <p:cNvSpPr/>
          <p:nvPr/>
        </p:nvSpPr>
        <p:spPr>
          <a:xfrm>
            <a:off x="9560107" y="4596511"/>
            <a:ext cx="2328333" cy="29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분해 버튼 비활성화</a:t>
            </a:r>
          </a:p>
        </p:txBody>
      </p:sp>
    </p:spTree>
    <p:extLst>
      <p:ext uri="{BB962C8B-B14F-4D97-AF65-F5344CB8AC3E}">
        <p14:creationId xmlns:p14="http://schemas.microsoft.com/office/powerpoint/2010/main" val="282579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카드 분해 매수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264322"/>
              </p:ext>
            </p:extLst>
          </p:nvPr>
        </p:nvGraphicFramePr>
        <p:xfrm>
          <a:off x="1173227" y="1297780"/>
          <a:ext cx="6548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매수는 한번에 분해할 선택된 레어도의 카드 매수다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-/+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좌 클릭하거나 숫자를 직접 수정하는 것으로 분해할 카드의 매수를 조절한다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6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레어도의 변화가 있을 경우 카드 분해 매수를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0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카드의 보유량이 없을 경우 카드 분해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고정되어 조절할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일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[–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이하의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설정 매수가 보유량과 같을 때 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[+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을 클릭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</a:rPr>
                        <a:t>이상의 값을 입력할 수 없다</a:t>
                      </a:r>
                      <a:r>
                        <a:rPr lang="en-US" altLang="ko-KR" sz="1200" b="1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18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매수에 변화가 있을 경우 분해 후 획득하는 조각을 재계산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7175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2886D0B-FD8A-44D9-AFBB-96BBF9D000DC}"/>
              </a:ext>
            </a:extLst>
          </p:cNvPr>
          <p:cNvSpPr txBox="1"/>
          <p:nvPr/>
        </p:nvSpPr>
        <p:spPr>
          <a:xfrm>
            <a:off x="1173227" y="5837178"/>
            <a:ext cx="230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분해 매수 변경</a:t>
            </a:r>
            <a:endParaRPr lang="en-US" altLang="ko-KR" sz="1000" dirty="0"/>
          </a:p>
          <a:p>
            <a:pPr algn="ctr"/>
            <a:r>
              <a:rPr lang="en-US" altLang="ko-KR" sz="1000" dirty="0"/>
              <a:t>(-/+ </a:t>
            </a:r>
            <a:r>
              <a:rPr lang="ko-KR" altLang="en-US" sz="1000" dirty="0"/>
              <a:t>버튼 클릭 </a:t>
            </a:r>
            <a:r>
              <a:rPr lang="en-US" altLang="ko-KR" sz="1000" dirty="0"/>
              <a:t>or </a:t>
            </a:r>
            <a:r>
              <a:rPr lang="ko-KR" altLang="en-US" sz="1000" dirty="0"/>
              <a:t>숫자 입력</a:t>
            </a:r>
            <a:r>
              <a:rPr lang="en-US" altLang="ko-KR" sz="10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F551B-07D4-404A-A224-16A980D3CBED}"/>
              </a:ext>
            </a:extLst>
          </p:cNvPr>
          <p:cNvSpPr txBox="1"/>
          <p:nvPr/>
        </p:nvSpPr>
        <p:spPr>
          <a:xfrm>
            <a:off x="4519630" y="5837178"/>
            <a:ext cx="295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 내용에 따른 분해 후 획득 조각 재계산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16CCFA-161F-4068-B60F-6D74EC75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29" y="3714814"/>
            <a:ext cx="2306368" cy="21219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04C292-5252-492C-96D9-336015D3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00" y="3714814"/>
            <a:ext cx="2306367" cy="212198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C447C55-F5AC-420D-964B-29ECFE5336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3244443" y="5160940"/>
            <a:ext cx="3063054" cy="167274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9F206B-D3B1-4AB3-B034-7BAD9358EDA6}"/>
              </a:ext>
            </a:extLst>
          </p:cNvPr>
          <p:cNvSpPr>
            <a:spLocks/>
          </p:cNvSpPr>
          <p:nvPr/>
        </p:nvSpPr>
        <p:spPr>
          <a:xfrm>
            <a:off x="2261967" y="4832829"/>
            <a:ext cx="893492" cy="2962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46214-20DB-45CD-891C-2DBD3F1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629" y="4980953"/>
            <a:ext cx="284814" cy="35997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2EF57F-6BC5-4714-9AA2-BE29A5E77538}"/>
              </a:ext>
            </a:extLst>
          </p:cNvPr>
          <p:cNvSpPr>
            <a:spLocks/>
          </p:cNvSpPr>
          <p:nvPr/>
        </p:nvSpPr>
        <p:spPr>
          <a:xfrm>
            <a:off x="6307497" y="5210336"/>
            <a:ext cx="730233" cy="235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734AC-2C56-43D4-9AE0-32901D52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796" y="1868196"/>
            <a:ext cx="2952908" cy="397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ADEF1F-F5BD-4B7E-8009-34A0D5343D70}"/>
              </a:ext>
            </a:extLst>
          </p:cNvPr>
          <p:cNvSpPr/>
          <p:nvPr/>
        </p:nvSpPr>
        <p:spPr>
          <a:xfrm>
            <a:off x="8319083" y="4113911"/>
            <a:ext cx="2328333" cy="296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분해 버튼 비활성화</a:t>
            </a:r>
          </a:p>
        </p:txBody>
      </p:sp>
    </p:spTree>
    <p:extLst>
      <p:ext uri="{BB962C8B-B14F-4D97-AF65-F5344CB8AC3E}">
        <p14:creationId xmlns:p14="http://schemas.microsoft.com/office/powerpoint/2010/main" val="2253943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807724"/>
              </p:ext>
            </p:extLst>
          </p:nvPr>
        </p:nvGraphicFramePr>
        <p:xfrm>
          <a:off x="1920000" y="1268413"/>
          <a:ext cx="835199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일러스트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 등의 정보를 정리하여 상세히 볼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479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최종 확인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69406"/>
              </p:ext>
            </p:extLst>
          </p:nvPr>
        </p:nvGraphicFramePr>
        <p:xfrm>
          <a:off x="2821621" y="1433919"/>
          <a:ext cx="65487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최종 확인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버튼을 클릭하면 분해 최종 확인창이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최종 확인창 팝업 시 등급별 레어도별 분해 시 조각 획득량이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6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시 분해할 카드의 레어도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분해할 카드의 매수가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0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후 조각 변화량이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34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05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2458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C501ACB-B72B-4CDF-BD45-51B02A04E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272" y="3626772"/>
            <a:ext cx="2368360" cy="2179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7E730E-AF23-4204-B76F-9980925F8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564" y="3672245"/>
            <a:ext cx="3287777" cy="996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C701D-5308-4FB5-B315-BBD5F1F8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272" y="4668366"/>
            <a:ext cx="2368361" cy="109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D959B-9D61-4356-9724-12D520290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323" y="3672245"/>
            <a:ext cx="2306368" cy="21219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D456-F36B-4049-B440-07E370183F51}"/>
              </a:ext>
            </a:extLst>
          </p:cNvPr>
          <p:cNvSpPr/>
          <p:nvPr/>
        </p:nvSpPr>
        <p:spPr>
          <a:xfrm>
            <a:off x="2351341" y="5526458"/>
            <a:ext cx="741712" cy="150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529534E-B189-47F1-B4C4-E75B826E2BA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55252" y="4720708"/>
            <a:ext cx="1126312" cy="99959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CBDF8-9E62-470C-9347-1F8AE9B36031}"/>
              </a:ext>
            </a:extLst>
          </p:cNvPr>
          <p:cNvSpPr/>
          <p:nvPr/>
        </p:nvSpPr>
        <p:spPr>
          <a:xfrm>
            <a:off x="4281564" y="3626772"/>
            <a:ext cx="3287777" cy="21878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249A7B-CE5B-4F18-A2FC-AC9ECF3A2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58" y="5584189"/>
            <a:ext cx="215394" cy="27223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C5AB7-CFA5-43E7-8E63-AD436DACB0DC}"/>
              </a:ext>
            </a:extLst>
          </p:cNvPr>
          <p:cNvSpPr txBox="1"/>
          <p:nvPr/>
        </p:nvSpPr>
        <p:spPr>
          <a:xfrm>
            <a:off x="1151322" y="5794232"/>
            <a:ext cx="230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버튼 클릭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4A24F-BE9F-4CE2-8C26-156F20694692}"/>
              </a:ext>
            </a:extLst>
          </p:cNvPr>
          <p:cNvSpPr txBox="1"/>
          <p:nvPr/>
        </p:nvSpPr>
        <p:spPr>
          <a:xfrm>
            <a:off x="4281564" y="5814643"/>
            <a:ext cx="328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분해 최종 확인창 및 분해 시 조작 획득량 팝업</a:t>
            </a:r>
            <a:endParaRPr lang="en-US" altLang="ko-KR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D6086E-41A2-48A7-BADF-4CC3DEC27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078" y="3511211"/>
            <a:ext cx="3543654" cy="2618656"/>
          </a:xfrm>
          <a:prstGeom prst="rect">
            <a:avLst/>
          </a:prstGeom>
        </p:spPr>
      </p:pic>
      <p:sp>
        <p:nvSpPr>
          <p:cNvPr id="27" name="순서도: 다른 페이지 연결선 26">
            <a:extLst>
              <a:ext uri="{FF2B5EF4-FFF2-40B4-BE49-F238E27FC236}">
                <a16:creationId xmlns:a16="http://schemas.microsoft.com/office/drawing/2014/main" id="{AF560FDA-0E98-4DCB-BDE7-89000F3F2DD6}"/>
              </a:ext>
            </a:extLst>
          </p:cNvPr>
          <p:cNvSpPr>
            <a:spLocks noChangeAspect="1"/>
          </p:cNvSpPr>
          <p:nvPr/>
        </p:nvSpPr>
        <p:spPr>
          <a:xfrm>
            <a:off x="11016876" y="5753278"/>
            <a:ext cx="469866" cy="469866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642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분해 결과 요약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033768"/>
              </p:ext>
            </p:extLst>
          </p:nvPr>
        </p:nvGraphicFramePr>
        <p:xfrm>
          <a:off x="2564415" y="2137083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결과 요약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조각을 획득했을 때 분해 결과 요약창을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분해로 획득한 조각을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13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분해 결과 요약창을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33222"/>
                  </a:ext>
                </a:extLst>
              </a:tr>
            </a:tbl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EB7EACA7-1C17-4C8F-9D71-39FBB86C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916" y="2137083"/>
            <a:ext cx="2855461" cy="303644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CF48403-76C1-4B26-A4A3-6BAD3BB0711C}"/>
              </a:ext>
            </a:extLst>
          </p:cNvPr>
          <p:cNvGrpSpPr>
            <a:grpSpLocks noChangeAspect="1"/>
          </p:cNvGrpSpPr>
          <p:nvPr/>
        </p:nvGrpSpPr>
        <p:grpSpPr>
          <a:xfrm>
            <a:off x="1945674" y="3700877"/>
            <a:ext cx="5642301" cy="2017105"/>
            <a:chOff x="1635954" y="3496655"/>
            <a:chExt cx="6948401" cy="2484032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6D9D838-39E4-410E-96F4-2F6C73B22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54" y="3496655"/>
              <a:ext cx="3374957" cy="2235361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3BDF115-9ED8-4302-82B7-95BF299E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3720" y="4039232"/>
              <a:ext cx="3450635" cy="1658256"/>
            </a:xfrm>
            <a:prstGeom prst="rect">
              <a:avLst/>
            </a:prstGeom>
            <a:ln>
              <a:noFill/>
            </a:ln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06A54DB-0621-47F9-AF0E-319D3BCE2D58}"/>
                </a:ext>
              </a:extLst>
            </p:cNvPr>
            <p:cNvSpPr/>
            <p:nvPr/>
          </p:nvSpPr>
          <p:spPr>
            <a:xfrm>
              <a:off x="3484081" y="4233240"/>
              <a:ext cx="659929" cy="24750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D5448084-789E-42A6-A183-1EE4ED528FA5}"/>
                </a:ext>
              </a:extLst>
            </p:cNvPr>
            <p:cNvCxnSpPr>
              <a:cxnSpLocks/>
              <a:stCxn id="49" idx="3"/>
              <a:endCxn id="46" idx="1"/>
            </p:cNvCxnSpPr>
            <p:nvPr/>
          </p:nvCxnSpPr>
          <p:spPr>
            <a:xfrm>
              <a:off x="4333717" y="4598571"/>
              <a:ext cx="800003" cy="2697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B4A5CF6-6E80-4E40-9C13-FD438D51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4303" y="4358801"/>
              <a:ext cx="379414" cy="479539"/>
            </a:xfrm>
            <a:prstGeom prst="rect">
              <a:avLst/>
            </a:prstGeom>
            <a:ln>
              <a:noFill/>
            </a:ln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7B8DBC-5294-4B98-9EB5-41CFB086B3AC}"/>
                </a:ext>
              </a:extLst>
            </p:cNvPr>
            <p:cNvSpPr txBox="1"/>
            <p:nvPr/>
          </p:nvSpPr>
          <p:spPr>
            <a:xfrm>
              <a:off x="2170248" y="5734466"/>
              <a:ext cx="23063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/>
                <a:t>확인 버튼 클릭</a:t>
              </a:r>
              <a:endParaRPr lang="en-US" altLang="ko-KR" sz="1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0C8B59F-D4F0-47F8-BE68-388F41AC04FD}"/>
                </a:ext>
              </a:extLst>
            </p:cNvPr>
            <p:cNvSpPr txBox="1"/>
            <p:nvPr/>
          </p:nvSpPr>
          <p:spPr>
            <a:xfrm>
              <a:off x="5133720" y="5686121"/>
              <a:ext cx="3450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분해 결과 요약창 팝업</a:t>
              </a:r>
              <a:endParaRPr lang="en-US" altLang="ko-KR" sz="1000" dirty="0"/>
            </a:p>
          </p:txBody>
        </p:sp>
      </p:grp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C425938-D9B9-49FD-8679-6CE22FE29771}"/>
              </a:ext>
            </a:extLst>
          </p:cNvPr>
          <p:cNvSpPr/>
          <p:nvPr/>
        </p:nvSpPr>
        <p:spPr>
          <a:xfrm rot="5400000">
            <a:off x="7926916" y="2245943"/>
            <a:ext cx="469866" cy="469866"/>
          </a:xfrm>
          <a:prstGeom prst="chevron">
            <a:avLst>
              <a:gd name="adj" fmla="val 18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b="1" dirty="0"/>
              <a:t>P.54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820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일괄 분해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51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1286624"/>
          <a:ext cx="100499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934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다량의 카드를 동시에 분해하는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다수의 카드를 동시에 선택하고 분해하여 조각으로 변환한다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일반적인 분해는 카드를 선택하고 해당 카드에서 매수를 선택하여 분해하는 방식이다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이러한 방식은 많은 종류의 카드를 분해할 때는 오랜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해당 시스템을 사용하면 많은 종류의 카드를 동시에 선택하여 분해할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획득하기 위해 주로 카드 팩 뽑기를 하는 해당 게임의 특징상 플레이어는 불필요한 다량의 카드를 획득하고 해당 카드를 분해하여 조각을 획득한 다음 조각으로 카드를 제작하는 과정을 가지게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하지만 수많은 카드를 일일이 분해하는 과정은 귀찮고 많은 시간을 필요로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해당 시스템으로 플레이어들이 카드를 분해하고 제작하는 지루한 시간을 최소화할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0067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5419CA6-9DD3-4B67-BCE9-3FD54C0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71" y="4510319"/>
            <a:ext cx="6696258" cy="172696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26DB25B-FEBA-4F64-AF22-4245D0AC1B01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3572624"/>
          <a:ext cx="10049934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38">
                  <a:extLst>
                    <a:ext uri="{9D8B030D-6E8A-4147-A177-3AD203B41FA5}">
                      <a16:colId xmlns:a16="http://schemas.microsoft.com/office/drawing/2014/main" val="1507378002"/>
                    </a:ext>
                  </a:extLst>
                </a:gridCol>
                <a:gridCol w="8830196">
                  <a:extLst>
                    <a:ext uri="{9D8B030D-6E8A-4147-A177-3AD203B41FA5}">
                      <a16:colId xmlns:a16="http://schemas.microsoft.com/office/drawing/2014/main" val="14351112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분해의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2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보유한 카드 중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모든 카드를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장이 되도록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84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분해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분해하고 싶은 카드를 선택하여 한번에 분해한다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14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일괄 분해 선택창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/>
        </p:nvGraphicFramePr>
        <p:xfrm>
          <a:off x="3754277" y="2077197"/>
          <a:ext cx="46834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일괄 분해 선택창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 버튼을 클릭하면 일괄 분해 선택창을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일괄 분해는 여분 카드 분해와 선택 카드 분해가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닫기 버튼을 클릭하는 것으로 일괄 분해 선택창을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32C852B-CFFC-4607-A07B-CF5BA29DE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08" y="3653044"/>
            <a:ext cx="4241852" cy="2040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3EA571-D6DE-4D9E-92FF-CF8448CDA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53" r="2408"/>
          <a:stretch/>
        </p:blipFill>
        <p:spPr>
          <a:xfrm>
            <a:off x="7325090" y="4287493"/>
            <a:ext cx="2328288" cy="51706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5AB2E-0BFF-4E6E-B06A-8E69947A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36" y="3653044"/>
            <a:ext cx="4241852" cy="204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CBAA7-D6A5-47B3-9AD9-45B1E0C4CF73}"/>
              </a:ext>
            </a:extLst>
          </p:cNvPr>
          <p:cNvSpPr/>
          <p:nvPr/>
        </p:nvSpPr>
        <p:spPr>
          <a:xfrm>
            <a:off x="2598000" y="5497059"/>
            <a:ext cx="612096" cy="1460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CB3FB-1666-46F7-86B1-B0ED930F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759" y="5598378"/>
            <a:ext cx="192755" cy="243623"/>
          </a:xfrm>
          <a:prstGeom prst="rect">
            <a:avLst/>
          </a:prstGeom>
          <a:ln>
            <a:noFill/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B9933E-B0DF-456C-A814-1F767D1B42FD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3334514" y="4546023"/>
            <a:ext cx="3990576" cy="1174167"/>
          </a:xfrm>
          <a:prstGeom prst="bentConnector3">
            <a:avLst>
              <a:gd name="adj1" fmla="val 6739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3338B3-22C5-4C0D-95D8-C3CF5AA88B5A}"/>
              </a:ext>
            </a:extLst>
          </p:cNvPr>
          <p:cNvSpPr txBox="1"/>
          <p:nvPr/>
        </p:nvSpPr>
        <p:spPr>
          <a:xfrm>
            <a:off x="1581836" y="5808196"/>
            <a:ext cx="424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일괄 분해 버튼 클릭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8DFBD-3B7C-41F1-9257-CC888E2BA7AE}"/>
              </a:ext>
            </a:extLst>
          </p:cNvPr>
          <p:cNvSpPr txBox="1"/>
          <p:nvPr/>
        </p:nvSpPr>
        <p:spPr>
          <a:xfrm>
            <a:off x="6912933" y="5674946"/>
            <a:ext cx="3480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일괄 분해 선택창 팝업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4735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여분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867852"/>
              </p:ext>
            </p:extLst>
          </p:nvPr>
        </p:nvGraphicFramePr>
        <p:xfrm>
          <a:off x="2064745" y="1567662"/>
          <a:ext cx="534701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분해 버튼을 클릭하면 여분 카드 분해창을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카드는 덱에 넣을 수 있는 매수를 초과하는 카드다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카드의 레어도별로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초과하는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결정창에 표기되는 카드는 기본 카드 정렬 규칙에 따라서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여분 카드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711471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34D71CCE-70CD-4AE5-8B41-A7705F2B02F4}"/>
              </a:ext>
            </a:extLst>
          </p:cNvPr>
          <p:cNvGrpSpPr>
            <a:grpSpLocks noChangeAspect="1"/>
          </p:cNvGrpSpPr>
          <p:nvPr/>
        </p:nvGrpSpPr>
        <p:grpSpPr>
          <a:xfrm>
            <a:off x="2159380" y="3292885"/>
            <a:ext cx="5063456" cy="2807094"/>
            <a:chOff x="1845344" y="3177139"/>
            <a:chExt cx="4336028" cy="24038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AD944E-94CB-4F8F-A7D4-2A71075E8D34}"/>
                </a:ext>
              </a:extLst>
            </p:cNvPr>
            <p:cNvSpPr txBox="1"/>
            <p:nvPr/>
          </p:nvSpPr>
          <p:spPr>
            <a:xfrm>
              <a:off x="1849370" y="3762590"/>
              <a:ext cx="24413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 버튼 클릭</a:t>
              </a:r>
              <a:endParaRPr lang="en-US" altLang="ko-KR" sz="10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34E446D-2BD6-405B-8926-E95FBA0B8CF0}"/>
                </a:ext>
              </a:extLst>
            </p:cNvPr>
            <p:cNvGrpSpPr/>
            <p:nvPr/>
          </p:nvGrpSpPr>
          <p:grpSpPr>
            <a:xfrm>
              <a:off x="1849371" y="3177139"/>
              <a:ext cx="2441363" cy="542172"/>
              <a:chOff x="695325" y="3752850"/>
              <a:chExt cx="2879979" cy="63957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5757AE3-AE39-4B84-86CB-0375DBAF0D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953" r="2408"/>
              <a:stretch/>
            </p:blipFill>
            <p:spPr>
              <a:xfrm>
                <a:off x="695325" y="3752850"/>
                <a:ext cx="2879979" cy="639579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4A84FAD-1C61-401C-BCC5-FB3EC3B2B86D}"/>
                  </a:ext>
                </a:extLst>
              </p:cNvPr>
              <p:cNvSpPr/>
              <p:nvPr/>
            </p:nvSpPr>
            <p:spPr>
              <a:xfrm>
                <a:off x="786601" y="4074401"/>
                <a:ext cx="1261655" cy="22851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8015797-21FC-4462-903E-480964B7E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1304" y="3549263"/>
              <a:ext cx="192755" cy="24362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B56E8FD-59F3-4C89-99ED-A23D9CDFD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5344" y="4159223"/>
              <a:ext cx="4336028" cy="1164119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2800BA7-25D9-4C6B-B61F-37B08A9F9968}"/>
                </a:ext>
              </a:extLst>
            </p:cNvPr>
            <p:cNvSpPr/>
            <p:nvPr/>
          </p:nvSpPr>
          <p:spPr>
            <a:xfrm>
              <a:off x="1845344" y="4159223"/>
              <a:ext cx="4336028" cy="11641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09A249A3-F03C-4A42-85C6-AC18ACC8EC2A}"/>
                </a:ext>
              </a:extLst>
            </p:cNvPr>
            <p:cNvCxnSpPr>
              <a:cxnSpLocks/>
              <a:stCxn id="22" idx="3"/>
              <a:endCxn id="2" idx="0"/>
            </p:cNvCxnSpPr>
            <p:nvPr/>
          </p:nvCxnSpPr>
          <p:spPr>
            <a:xfrm>
              <a:off x="3034059" y="3671075"/>
              <a:ext cx="979299" cy="488148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B230C9-4BFD-4CA9-BAE4-65BBC0352FED}"/>
                </a:ext>
              </a:extLst>
            </p:cNvPr>
            <p:cNvSpPr txBox="1"/>
            <p:nvPr/>
          </p:nvSpPr>
          <p:spPr>
            <a:xfrm>
              <a:off x="1854072" y="5334738"/>
              <a:ext cx="43273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여분 카드 분해창 팝업</a:t>
              </a:r>
              <a:endParaRPr lang="en-US" altLang="ko-KR" sz="10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D691A4D-DC5B-4046-BF28-3995B5C86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257" y="2216464"/>
            <a:ext cx="2441363" cy="34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57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선택 분해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683341"/>
              </p:ext>
            </p:extLst>
          </p:nvPr>
        </p:nvGraphicFramePr>
        <p:xfrm>
          <a:off x="2496614" y="2080619"/>
          <a:ext cx="46834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4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선택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카드 분해버튼을 클릭하면 분해 선택 모드가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카드 분해버튼을 클릭하면 선택 카드 분해창이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분해 선택 모드가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9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클릭하면 선택 카드 분해창을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67495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B399A922-6EEA-474E-AE95-576FDF357F70}"/>
              </a:ext>
            </a:extLst>
          </p:cNvPr>
          <p:cNvGrpSpPr>
            <a:grpSpLocks noChangeAspect="1"/>
          </p:cNvGrpSpPr>
          <p:nvPr/>
        </p:nvGrpSpPr>
        <p:grpSpPr>
          <a:xfrm>
            <a:off x="2135206" y="4344441"/>
            <a:ext cx="2703130" cy="801470"/>
            <a:chOff x="2133745" y="3350192"/>
            <a:chExt cx="2441363" cy="72385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D08829-6173-41E4-8744-67AA07F2CECA}"/>
                </a:ext>
              </a:extLst>
            </p:cNvPr>
            <p:cNvGrpSpPr/>
            <p:nvPr/>
          </p:nvGrpSpPr>
          <p:grpSpPr>
            <a:xfrm>
              <a:off x="2133745" y="3350192"/>
              <a:ext cx="2441363" cy="615747"/>
              <a:chOff x="6934007" y="2556023"/>
              <a:chExt cx="2441363" cy="6157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44CEE1-E2F5-4ADA-8A33-6EE362A1FBCA}"/>
                  </a:ext>
                </a:extLst>
              </p:cNvPr>
              <p:cNvGrpSpPr/>
              <p:nvPr/>
            </p:nvGrpSpPr>
            <p:grpSpPr>
              <a:xfrm>
                <a:off x="6934007" y="2556023"/>
                <a:ext cx="2441363" cy="542172"/>
                <a:chOff x="695325" y="3752850"/>
                <a:chExt cx="2879980" cy="639579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E563C74-EDF2-4AF1-9778-0734232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1953" r="2408"/>
                <a:stretch/>
              </p:blipFill>
              <p:spPr>
                <a:xfrm>
                  <a:off x="695325" y="3752850"/>
                  <a:ext cx="2879980" cy="63957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9355788-E3AB-4B90-88E0-B9AC2DA63A43}"/>
                    </a:ext>
                  </a:extLst>
                </p:cNvPr>
                <p:cNvSpPr/>
                <p:nvPr/>
              </p:nvSpPr>
              <p:spPr>
                <a:xfrm>
                  <a:off x="2220416" y="4074401"/>
                  <a:ext cx="1261655" cy="228518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64123-2FC8-4FDB-B4BC-E40D8ABF6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1387" y="2928147"/>
                <a:ext cx="192755" cy="24362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93B88E-4F32-4E09-B08C-9D42B48741F3}"/>
                </a:ext>
              </a:extLst>
            </p:cNvPr>
            <p:cNvSpPr txBox="1"/>
            <p:nvPr/>
          </p:nvSpPr>
          <p:spPr>
            <a:xfrm>
              <a:off x="2133745" y="3892937"/>
              <a:ext cx="2166153" cy="181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카드 분해 버튼 클릭</a:t>
              </a:r>
              <a:endParaRPr lang="en-US" altLang="ko-KR" sz="1000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65E4F11-01F7-4DED-8EBE-A6B213847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07" y="2189745"/>
            <a:ext cx="2315341" cy="31363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FDC197-E906-42BE-8D2E-DB880A3C8FA8}"/>
              </a:ext>
            </a:extLst>
          </p:cNvPr>
          <p:cNvGrpSpPr>
            <a:grpSpLocks noChangeAspect="1"/>
          </p:cNvGrpSpPr>
          <p:nvPr/>
        </p:nvGrpSpPr>
        <p:grpSpPr>
          <a:xfrm>
            <a:off x="5032008" y="4063314"/>
            <a:ext cx="2820906" cy="1656900"/>
            <a:chOff x="7483171" y="2189062"/>
            <a:chExt cx="2369114" cy="139153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F79819-70CF-491C-B785-5E67999524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83172" y="2189062"/>
              <a:ext cx="2369113" cy="1391533"/>
              <a:chOff x="4136462" y="4453574"/>
              <a:chExt cx="3057148" cy="179566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AD97DCF-06C8-4DB8-BBC4-09AE75996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6462" y="4453574"/>
                <a:ext cx="3057148" cy="1477932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E276D4-B930-4360-BBAB-9924978DF0EE}"/>
                  </a:ext>
                </a:extLst>
              </p:cNvPr>
              <p:cNvSpPr txBox="1"/>
              <p:nvPr/>
            </p:nvSpPr>
            <p:spPr>
              <a:xfrm>
                <a:off x="4136462" y="5931506"/>
                <a:ext cx="3057148" cy="317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선택 카드 분해창 팝업</a:t>
                </a:r>
                <a:endParaRPr lang="en-US" altLang="ko-KR" sz="10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361041A-7704-4713-B970-BC5BAA201451}"/>
                </a:ext>
              </a:extLst>
            </p:cNvPr>
            <p:cNvSpPr/>
            <p:nvPr/>
          </p:nvSpPr>
          <p:spPr>
            <a:xfrm>
              <a:off x="7483171" y="2191032"/>
              <a:ext cx="928945" cy="11432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D8F7C-CA11-4599-BF5C-FD455D9C0FE8}"/>
              </a:ext>
            </a:extLst>
          </p:cNvPr>
          <p:cNvCxnSpPr>
            <a:cxnSpLocks/>
            <a:stCxn id="30" idx="3"/>
            <a:endCxn id="43" idx="1"/>
          </p:cNvCxnSpPr>
          <p:nvPr/>
        </p:nvCxnSpPr>
        <p:spPr>
          <a:xfrm flipV="1">
            <a:off x="4792688" y="4745176"/>
            <a:ext cx="239321" cy="14616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472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선택 분해 카드 추가</a:t>
            </a:r>
            <a:r>
              <a:rPr lang="en-US" altLang="ko-KR" sz="2400" dirty="0"/>
              <a:t>/</a:t>
            </a:r>
            <a:r>
              <a:rPr lang="ko-KR" altLang="en-US" sz="2400" dirty="0"/>
              <a:t>제외 규칙 및 세부설명</a:t>
            </a:r>
            <a:endParaRPr lang="en-US" altLang="ko-KR" sz="24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23D6ED-CD62-4829-A641-1A30C63A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633741"/>
              </p:ext>
            </p:extLst>
          </p:nvPr>
        </p:nvGraphicFramePr>
        <p:xfrm>
          <a:off x="1110961" y="1268413"/>
          <a:ext cx="594233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3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분해 목록 카드 추가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제외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선택 모드가 활성화 상태일 때 카드를 클릭하면 카드 펼쳐보기가 팝업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31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펼쳐보기에 추가로 분해 후 예상 숫자가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25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펼쳐보기에 카드를 클릭하면 해당 레어도의 카드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장을 분해 목록에 추가한다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6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표기된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회색으로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08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선택한 카드를 분해 목록에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68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 카드가 추가되면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차감된다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0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목록의 카드를 클릭하면 해당 레어도의 카드를 분해 목록에서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 제외한다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6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목록에서 카드가 제외되면 해당 카드의 분해 후 예상 숫자가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43393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8A0433D7-BF04-4F24-A694-C4AC82A943AA}"/>
              </a:ext>
            </a:extLst>
          </p:cNvPr>
          <p:cNvGrpSpPr>
            <a:grpSpLocks noChangeAspect="1"/>
          </p:cNvGrpSpPr>
          <p:nvPr/>
        </p:nvGrpSpPr>
        <p:grpSpPr>
          <a:xfrm>
            <a:off x="1050865" y="4226704"/>
            <a:ext cx="3105390" cy="1908427"/>
            <a:chOff x="6511049" y="3774019"/>
            <a:chExt cx="1256860" cy="77240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62BC6B7-77DA-4048-BC7A-BA6BDE7206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00802" y="3774019"/>
              <a:ext cx="677354" cy="656955"/>
              <a:chOff x="7082346" y="3544095"/>
              <a:chExt cx="928946" cy="900970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5748A181-F07D-4D00-B74D-7212D7FDCB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4530" t="13580" r="38321" b="52014"/>
              <a:stretch/>
            </p:blipFill>
            <p:spPr>
              <a:xfrm>
                <a:off x="7082346" y="3544095"/>
                <a:ext cx="928946" cy="900970"/>
              </a:xfrm>
              <a:prstGeom prst="rect">
                <a:avLst/>
              </a:prstGeom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DD85FAA-817D-4298-A7E3-4A0495F1AC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56667" y="3577993"/>
                <a:ext cx="555198" cy="745395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6367B1C7-A0D8-43D1-ABF0-EC6A97853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3290" y="4037417"/>
                <a:ext cx="263915" cy="33356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E52D50-4D8F-416A-9E02-EB81F34E2DD2}"/>
                </a:ext>
              </a:extLst>
            </p:cNvPr>
            <p:cNvSpPr txBox="1"/>
            <p:nvPr/>
          </p:nvSpPr>
          <p:spPr>
            <a:xfrm>
              <a:off x="6511049" y="4434315"/>
              <a:ext cx="1256860" cy="112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분해 선택 모드 활성화 상태에서 카드 클릭</a:t>
              </a:r>
              <a:endParaRPr lang="en-US" altLang="ko-KR" sz="12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C7759-5D16-4224-9816-B2F89C87DB99}"/>
              </a:ext>
            </a:extLst>
          </p:cNvPr>
          <p:cNvGrpSpPr>
            <a:grpSpLocks noChangeAspect="1"/>
          </p:cNvGrpSpPr>
          <p:nvPr/>
        </p:nvGrpSpPr>
        <p:grpSpPr>
          <a:xfrm>
            <a:off x="4816757" y="3899601"/>
            <a:ext cx="1896618" cy="2267143"/>
            <a:chOff x="6982143" y="4463980"/>
            <a:chExt cx="1343687" cy="160619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861433C-D7ED-4FB7-AEDA-D760C2C44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223" t="9907" r="39155" b="49095"/>
            <a:stretch/>
          </p:blipFill>
          <p:spPr>
            <a:xfrm>
              <a:off x="7114766" y="4463980"/>
              <a:ext cx="1113283" cy="141246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F75BD1-4E64-49BE-9151-1DDE52B0D8AD}"/>
                </a:ext>
              </a:extLst>
            </p:cNvPr>
            <p:cNvSpPr txBox="1"/>
            <p:nvPr/>
          </p:nvSpPr>
          <p:spPr>
            <a:xfrm>
              <a:off x="6982143" y="5873927"/>
              <a:ext cx="1343687" cy="196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카드 펼쳐보기 팝업</a:t>
              </a:r>
              <a:endParaRPr lang="en-US" altLang="ko-KR" sz="1200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20CE312-3EB0-4BE0-81E8-03BB19718D07}"/>
                </a:ext>
              </a:extLst>
            </p:cNvPr>
            <p:cNvSpPr/>
            <p:nvPr/>
          </p:nvSpPr>
          <p:spPr>
            <a:xfrm>
              <a:off x="7115461" y="4516540"/>
              <a:ext cx="1112588" cy="125799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56FD61E7-0D3A-44D8-A628-69765538F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130" y="1998757"/>
            <a:ext cx="3978450" cy="3538032"/>
          </a:xfrm>
          <a:prstGeom prst="rect">
            <a:avLst/>
          </a:prstGeom>
        </p:spPr>
      </p:pic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D8272A4-8545-4A37-B5F5-CF850A3DFEF9}"/>
              </a:ext>
            </a:extLst>
          </p:cNvPr>
          <p:cNvCxnSpPr>
            <a:cxnSpLocks/>
            <a:stCxn id="29" idx="3"/>
            <a:endCxn id="4" idx="1"/>
          </p:cNvCxnSpPr>
          <p:nvPr/>
        </p:nvCxnSpPr>
        <p:spPr>
          <a:xfrm flipV="1">
            <a:off x="3216794" y="4896453"/>
            <a:ext cx="1787161" cy="51948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1CA27E6D-382E-4BD3-BC42-EB970447E46C}"/>
              </a:ext>
            </a:extLst>
          </p:cNvPr>
          <p:cNvSpPr/>
          <p:nvPr/>
        </p:nvSpPr>
        <p:spPr>
          <a:xfrm>
            <a:off x="8305800" y="2760133"/>
            <a:ext cx="2119427" cy="24993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897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일괄 분해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공통 분해 결과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687142"/>
              </p:ext>
            </p:extLst>
          </p:nvPr>
        </p:nvGraphicFramePr>
        <p:xfrm>
          <a:off x="695324" y="1264453"/>
          <a:ext cx="70329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2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여분 분해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여분 카드 분해하기 버튼이나 선택 카드 분해하기 버튼을 클릭하면 분해 최종 확인창을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714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버튼을 클릭하면 선택된 카드를 분해하고 조각을 획득한다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39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모두 분해하고 조각을 획득하면 획득한 분해 결과창을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14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화면을 클릭하면 일괄 분해 결과창과 분해 최종 확인창을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576536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1B850D39-77CB-42EC-B281-072153E0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302" y="1583428"/>
            <a:ext cx="3247307" cy="239966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E65367-3B60-4F9E-865B-3245BFC4CF47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4" y="2678832"/>
            <a:ext cx="4070640" cy="1538123"/>
            <a:chOff x="777582" y="3448693"/>
            <a:chExt cx="2530354" cy="9561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BA41BF-B9C9-4DA5-ABAD-43E3817449FC}"/>
                </a:ext>
              </a:extLst>
            </p:cNvPr>
            <p:cNvSpPr txBox="1"/>
            <p:nvPr/>
          </p:nvSpPr>
          <p:spPr>
            <a:xfrm>
              <a:off x="1930651" y="4066253"/>
              <a:ext cx="10771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여분 카드 분해하기</a:t>
              </a:r>
              <a:endParaRPr lang="en-US" altLang="ko-KR" sz="800" dirty="0"/>
            </a:p>
            <a:p>
              <a:pPr algn="ctr"/>
              <a:r>
                <a:rPr lang="ko-KR" altLang="en-US" sz="800" dirty="0"/>
                <a:t>버튼 클릭</a:t>
              </a:r>
              <a:endParaRPr lang="en-US" altLang="ko-KR" sz="800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9425F6-C15E-4649-BFA1-51E376F2B3E3}"/>
                </a:ext>
              </a:extLst>
            </p:cNvPr>
            <p:cNvGrpSpPr/>
            <p:nvPr/>
          </p:nvGrpSpPr>
          <p:grpSpPr>
            <a:xfrm>
              <a:off x="777582" y="3448693"/>
              <a:ext cx="2530354" cy="631805"/>
              <a:chOff x="521724" y="1826696"/>
              <a:chExt cx="2878513" cy="77281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7911DBA-E583-411A-A243-BB2271C3FB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/>
            </p:blipFill>
            <p:spPr>
              <a:xfrm>
                <a:off x="521724" y="1826696"/>
                <a:ext cx="2878513" cy="77281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98DE811-8427-4D3F-9077-459AFDBF2E68}"/>
                  </a:ext>
                </a:extLst>
              </p:cNvPr>
              <p:cNvSpPr/>
              <p:nvPr/>
            </p:nvSpPr>
            <p:spPr>
              <a:xfrm>
                <a:off x="2833361" y="2472629"/>
                <a:ext cx="550146" cy="1094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9DCB48C-CB41-401F-B005-D58025368729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5" y="3752850"/>
            <a:ext cx="1775217" cy="2565987"/>
            <a:chOff x="781800" y="4114074"/>
            <a:chExt cx="1103494" cy="15950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B92774-963F-4159-87F3-68A1EE66F41B}"/>
                </a:ext>
              </a:extLst>
            </p:cNvPr>
            <p:cNvSpPr txBox="1"/>
            <p:nvPr/>
          </p:nvSpPr>
          <p:spPr>
            <a:xfrm>
              <a:off x="781800" y="5370565"/>
              <a:ext cx="10785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선택 카드 분해하기</a:t>
              </a:r>
              <a:endParaRPr lang="en-US" altLang="ko-KR" sz="800" dirty="0"/>
            </a:p>
            <a:p>
              <a:pPr algn="ctr"/>
              <a:r>
                <a:rPr lang="ko-KR" altLang="en-US" sz="800" dirty="0"/>
                <a:t>버튼 클릭</a:t>
              </a:r>
              <a:endParaRPr lang="en-US" altLang="ko-KR" sz="8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C49C5B-E5D3-433E-914F-9B82CF199ABA}"/>
                </a:ext>
              </a:extLst>
            </p:cNvPr>
            <p:cNvGrpSpPr/>
            <p:nvPr/>
          </p:nvGrpSpPr>
          <p:grpSpPr>
            <a:xfrm>
              <a:off x="781800" y="4114074"/>
              <a:ext cx="1103494" cy="1258404"/>
              <a:chOff x="6326336" y="1952625"/>
              <a:chExt cx="1255327" cy="153925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5D58133E-067C-48B2-9A5E-4FE88D6CF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0574"/>
              <a:stretch/>
            </p:blipFill>
            <p:spPr>
              <a:xfrm>
                <a:off x="6326336" y="1952625"/>
                <a:ext cx="1255327" cy="1539254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DF3B74B-1A81-4B98-AA6D-E56B3294A2A2}"/>
                  </a:ext>
                </a:extLst>
              </p:cNvPr>
              <p:cNvSpPr/>
              <p:nvPr/>
            </p:nvSpPr>
            <p:spPr>
              <a:xfrm>
                <a:off x="6850856" y="3335858"/>
                <a:ext cx="702470" cy="138637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BA1D4A9-4EF0-436D-BD5E-C60AB9B802BC}"/>
              </a:ext>
            </a:extLst>
          </p:cNvPr>
          <p:cNvGrpSpPr>
            <a:grpSpLocks noChangeAspect="1"/>
          </p:cNvGrpSpPr>
          <p:nvPr/>
        </p:nvGrpSpPr>
        <p:grpSpPr>
          <a:xfrm>
            <a:off x="4633138" y="3142383"/>
            <a:ext cx="3760999" cy="2355188"/>
            <a:chOff x="2636069" y="3180435"/>
            <a:chExt cx="1644500" cy="110728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7B33409-FD1D-421B-AE1A-23F92D710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0140" y="3180435"/>
              <a:ext cx="1322852" cy="853215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F4C45C5-0976-4DC9-A3F0-6A6B94AA2B5A}"/>
                </a:ext>
              </a:extLst>
            </p:cNvPr>
            <p:cNvSpPr txBox="1"/>
            <p:nvPr/>
          </p:nvSpPr>
          <p:spPr>
            <a:xfrm>
              <a:off x="2636069" y="4056067"/>
              <a:ext cx="1644500" cy="231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일괄 분해 확인 버튼 팝업</a:t>
              </a:r>
              <a:endParaRPr lang="en-US" altLang="ko-KR" sz="800" dirty="0"/>
            </a:p>
          </p:txBody>
        </p:sp>
      </p:grp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2D66275-42A0-42C9-B91C-A167A7B3CEB3}"/>
              </a:ext>
            </a:extLst>
          </p:cNvPr>
          <p:cNvCxnSpPr>
            <a:cxnSpLocks/>
            <a:stCxn id="46" idx="2"/>
            <a:endCxn id="44" idx="1"/>
          </p:cNvCxnSpPr>
          <p:nvPr/>
        </p:nvCxnSpPr>
        <p:spPr>
          <a:xfrm rot="16200000" flipH="1">
            <a:off x="4492112" y="3533515"/>
            <a:ext cx="377459" cy="65505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E321250-7CBD-459B-A213-F4B50172B51F}"/>
              </a:ext>
            </a:extLst>
          </p:cNvPr>
          <p:cNvCxnSpPr>
            <a:cxnSpLocks/>
            <a:stCxn id="49" idx="3"/>
            <a:endCxn id="44" idx="1"/>
          </p:cNvCxnSpPr>
          <p:nvPr/>
        </p:nvCxnSpPr>
        <p:spPr>
          <a:xfrm flipV="1">
            <a:off x="2430469" y="4049775"/>
            <a:ext cx="2577902" cy="161346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4E88D82-4CBC-42AB-9B72-4559AD4937AE}"/>
              </a:ext>
            </a:extLst>
          </p:cNvPr>
          <p:cNvGrpSpPr>
            <a:grpSpLocks noChangeAspect="1"/>
          </p:cNvGrpSpPr>
          <p:nvPr/>
        </p:nvGrpSpPr>
        <p:grpSpPr>
          <a:xfrm>
            <a:off x="4726953" y="3844605"/>
            <a:ext cx="6330542" cy="2542056"/>
            <a:chOff x="2783675" y="4149042"/>
            <a:chExt cx="4812823" cy="193261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EC49E80-7A32-4195-8230-5128DE174A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83675" y="4149042"/>
              <a:ext cx="2318569" cy="1932610"/>
              <a:chOff x="137080" y="4638553"/>
              <a:chExt cx="3945110" cy="3288388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5FCEFC4-5D0D-48B8-8CFC-57B76F0BBD2A}"/>
                  </a:ext>
                </a:extLst>
              </p:cNvPr>
              <p:cNvGrpSpPr/>
              <p:nvPr/>
            </p:nvGrpSpPr>
            <p:grpSpPr>
              <a:xfrm>
                <a:off x="3400234" y="4638553"/>
                <a:ext cx="681956" cy="451215"/>
                <a:chOff x="6467160" y="3714139"/>
                <a:chExt cx="483703" cy="320041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A2B815F-805E-4943-A180-CD284BACE395}"/>
                    </a:ext>
                  </a:extLst>
                </p:cNvPr>
                <p:cNvSpPr/>
                <p:nvPr/>
              </p:nvSpPr>
              <p:spPr>
                <a:xfrm>
                  <a:off x="6467160" y="3714139"/>
                  <a:ext cx="407755" cy="151395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5DF9E4B0-D48F-4F68-A9DB-ADE567D15C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58108" y="3790557"/>
                  <a:ext cx="192755" cy="24362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603BCC8-64A4-4EC6-8CEF-4A5DCB2E091D}"/>
                  </a:ext>
                </a:extLst>
              </p:cNvPr>
              <p:cNvSpPr txBox="1"/>
              <p:nvPr/>
            </p:nvSpPr>
            <p:spPr>
              <a:xfrm>
                <a:off x="137080" y="7560357"/>
                <a:ext cx="1623312" cy="366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/>
                  <a:t>확인 버튼 클릭</a:t>
                </a:r>
                <a:endParaRPr lang="en-US" altLang="ko-KR" sz="800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6155655-FB74-4694-96AB-A53CD12D2F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1832" y="4643110"/>
              <a:ext cx="2134666" cy="1262876"/>
              <a:chOff x="4842416" y="4043118"/>
              <a:chExt cx="2233544" cy="132137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851B5BD-ECCD-43A1-9138-4EFAA8D64949}"/>
                  </a:ext>
                </a:extLst>
              </p:cNvPr>
              <p:cNvGrpSpPr/>
              <p:nvPr/>
            </p:nvGrpSpPr>
            <p:grpSpPr>
              <a:xfrm>
                <a:off x="4842416" y="4043118"/>
                <a:ext cx="2233544" cy="1081119"/>
                <a:chOff x="6095999" y="4961935"/>
                <a:chExt cx="2634824" cy="1275354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5CF215E8-85B4-4525-BE4B-0C0C5D6B6E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96000" y="4961935"/>
                  <a:ext cx="2634823" cy="1268618"/>
                </a:xfrm>
                <a:prstGeom prst="rect">
                  <a:avLst/>
                </a:prstGeom>
                <a:ln>
                  <a:solidFill>
                    <a:srgbClr val="C00000"/>
                  </a:solidFill>
                </a:ln>
              </p:spPr>
            </p:pic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B3CAC76D-AA0D-485C-A295-C7DE72065087}"/>
                    </a:ext>
                  </a:extLst>
                </p:cNvPr>
                <p:cNvSpPr/>
                <p:nvPr/>
              </p:nvSpPr>
              <p:spPr>
                <a:xfrm>
                  <a:off x="6095999" y="4963035"/>
                  <a:ext cx="2634823" cy="1274254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5E7341-C4CE-470C-AB97-B16AEE3D6F20}"/>
                  </a:ext>
                </a:extLst>
              </p:cNvPr>
              <p:cNvSpPr txBox="1"/>
              <p:nvPr/>
            </p:nvSpPr>
            <p:spPr>
              <a:xfrm>
                <a:off x="4842417" y="5139067"/>
                <a:ext cx="2233542" cy="22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/>
                  <a:t>분해 결과 요약창 팝업</a:t>
                </a:r>
                <a:endParaRPr lang="en-US" altLang="ko-KR" sz="800" dirty="0"/>
              </a:p>
            </p:txBody>
          </p:sp>
        </p:grp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636FFD59-B67C-40EC-A4BC-D2760E8D6450}"/>
                </a:ext>
              </a:extLst>
            </p:cNvPr>
            <p:cNvCxnSpPr>
              <a:cxnSpLocks/>
              <a:stCxn id="30" idx="3"/>
              <a:endCxn id="16" idx="0"/>
            </p:cNvCxnSpPr>
            <p:nvPr/>
          </p:nvCxnSpPr>
          <p:spPr>
            <a:xfrm>
              <a:off x="5102245" y="4313291"/>
              <a:ext cx="1426921" cy="329819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9029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1EA5B5-2DF5-4E68-988F-05287A1E3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268413"/>
            <a:ext cx="10874374" cy="3743691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B50731EC-2CF2-4B87-811C-D5BE34E71101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관리 시스템 구조</a:t>
            </a:r>
            <a:endParaRPr lang="ko-KR" altLang="en-US" sz="24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203F0-6409-4C5F-87E3-CA07E3EC616B}"/>
              </a:ext>
            </a:extLst>
          </p:cNvPr>
          <p:cNvGraphicFramePr>
            <a:graphicFrameLocks noGrp="1"/>
          </p:cNvGraphicFramePr>
          <p:nvPr/>
        </p:nvGraphicFramePr>
        <p:xfrm>
          <a:off x="2888932" y="5134188"/>
          <a:ext cx="641413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732128180"/>
                    </a:ext>
                  </a:extLst>
                </a:gridCol>
                <a:gridCol w="5002530">
                  <a:extLst>
                    <a:ext uri="{9D8B030D-6E8A-4147-A177-3AD203B41FA5}">
                      <a16:colId xmlns:a16="http://schemas.microsoft.com/office/drawing/2014/main" val="3280126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일람하는 시스템과 일람을 보조하는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1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0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관리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덱을 일람하고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배치 같은 관리하는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6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편집 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덱의 구성을 편집하거나 덱의 스킨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배치를 편집하는 시스템이다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673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835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상세 정보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3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D303B4-F0D7-4A18-BE79-11E87CA3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096" y="3128739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419921" y="3377874"/>
            <a:ext cx="456754" cy="6654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24" y="3923081"/>
            <a:ext cx="214901" cy="27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187443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7FB261-D1EA-4D7C-9B76-E116AF1E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26" y="3525842"/>
            <a:ext cx="2293264" cy="14617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07D18-D841-4E76-8C68-552171079DEC}"/>
              </a:ext>
            </a:extLst>
          </p:cNvPr>
          <p:cNvSpPr txBox="1"/>
          <p:nvPr/>
        </p:nvSpPr>
        <p:spPr>
          <a:xfrm>
            <a:off x="7066058" y="5187442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상세 정보 팝업</a:t>
            </a:r>
            <a:endParaRPr lang="en-US" altLang="ko-KR" sz="14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519C29B-BD3B-429A-A805-7A49600A164C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984125" y="4058887"/>
            <a:ext cx="4334401" cy="197834"/>
          </a:xfrm>
          <a:prstGeom prst="bent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8BA3DB-D101-48F3-A3F4-A4536308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012720"/>
              </p:ext>
            </p:extLst>
          </p:nvPr>
        </p:nvGraphicFramePr>
        <p:xfrm>
          <a:off x="1920000" y="1268413"/>
          <a:ext cx="835199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99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일러스트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 등의 정보를 정리하여 상세히 볼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카드에 기제되어 있는 정보를 분해 및 재배치하여 플레이어가 해당 카드에 대한 정보를 이해하는 과정에서 도움을 주어 게임에 대한 이해도를 높이고 보다 높은 전략을 구상할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79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상세 정보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276734"/>
              </p:ext>
            </p:extLst>
          </p:nvPr>
        </p:nvGraphicFramePr>
        <p:xfrm>
          <a:off x="2043832" y="1382623"/>
          <a:ext cx="68662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62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상세 정보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마우스 좌 클릭하는 것으로 상세 정보를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 밖 영역이나 마우스 우 클릭을 하는 것으로 상세 정보를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 정보에는 카드의 기본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레어도별 보유량이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일러스트를 마우스 좌 클릭하면 일러스트를 확대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강조된 고유 키워드를 클릭하는 것으로 해당 고유 키워드 설명창을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59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 좌 클릭으로 확대된 일러스트와 고유 키워드 설명창을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2240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A2366F9-23AE-4280-9B21-25703D57D9CB}"/>
              </a:ext>
            </a:extLst>
          </p:cNvPr>
          <p:cNvGrpSpPr>
            <a:grpSpLocks noChangeAspect="1"/>
          </p:cNvGrpSpPr>
          <p:nvPr/>
        </p:nvGrpSpPr>
        <p:grpSpPr>
          <a:xfrm>
            <a:off x="2043832" y="3774659"/>
            <a:ext cx="7035557" cy="2327735"/>
            <a:chOff x="695324" y="3808654"/>
            <a:chExt cx="5976410" cy="19773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E5DB7F-CE4D-4EA3-A55F-7E88429E3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3808654"/>
              <a:ext cx="2623609" cy="167232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2B1C49-CE76-445E-ACC3-36FECF0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8125" y="3808654"/>
              <a:ext cx="2623609" cy="16723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152262-538B-4B87-BF88-0FB271C2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164" y="4389806"/>
              <a:ext cx="1767530" cy="510020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66E2F-53D2-44C8-A108-15D895D54C1F}"/>
                </a:ext>
              </a:extLst>
            </p:cNvPr>
            <p:cNvSpPr/>
            <p:nvPr/>
          </p:nvSpPr>
          <p:spPr>
            <a:xfrm>
              <a:off x="2685184" y="4920741"/>
              <a:ext cx="229466" cy="1223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3E322-F584-4CEC-8B1D-0514953D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1145" y="4995238"/>
              <a:ext cx="302107" cy="3818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7F2E072-57C9-43A4-9AC1-C873D8CBA116}"/>
                </a:ext>
              </a:extLst>
            </p:cNvPr>
            <p:cNvCxnSpPr>
              <a:cxnSpLocks/>
              <a:stCxn id="24" idx="3"/>
              <a:endCxn id="2" idx="1"/>
            </p:cNvCxnSpPr>
            <p:nvPr/>
          </p:nvCxnSpPr>
          <p:spPr>
            <a:xfrm flipV="1">
              <a:off x="3173252" y="4644816"/>
              <a:ext cx="1302911" cy="54133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A81D73-D04C-4006-AFE1-7A85E00EA720}"/>
                </a:ext>
              </a:extLst>
            </p:cNvPr>
            <p:cNvSpPr txBox="1"/>
            <p:nvPr/>
          </p:nvSpPr>
          <p:spPr>
            <a:xfrm>
              <a:off x="6953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클릭</a:t>
              </a:r>
              <a:endParaRPr lang="en-US" altLang="ko-KR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9CD4EA-97D0-4E6B-8882-4A024EDE8610}"/>
                </a:ext>
              </a:extLst>
            </p:cNvPr>
            <p:cNvSpPr txBox="1"/>
            <p:nvPr/>
          </p:nvSpPr>
          <p:spPr>
            <a:xfrm>
              <a:off x="4048124" y="5478190"/>
              <a:ext cx="2623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고유 키워드 설명 창 팝업 </a:t>
              </a:r>
              <a:endParaRPr lang="en-US" altLang="ko-KR" sz="14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0B5BE60-2EBE-4287-B252-960E5DCAC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9389" y="3687546"/>
            <a:ext cx="1408649" cy="25632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E7D524-3601-4645-8519-0960E0315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9389" y="1268413"/>
            <a:ext cx="1408648" cy="256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카드 제작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4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BE1608-B731-4C94-B764-265EBDB4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439317"/>
              </p:ext>
            </p:extLst>
          </p:nvPr>
        </p:nvGraphicFramePr>
        <p:xfrm>
          <a:off x="1947703" y="1269570"/>
          <a:ext cx="8296593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5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조각을 소모하여 카드를 생성하는 시스템으로 플레이어가 획득하고 싶은 카드를 확정적으로 얻을 수 있는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시스템은 뽑기와 덱을 구축하기 위해 필수적으로 필요한 카드를 확정적으로 획득할 수 있는 수단으로 게임에 존재할 수 있는 진입장벽을 낮추는 역할을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레어도의 카드는 획득 시 일정 확률로 생성되고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팩에서 원하는 카드를 획득하고 획득한 카드가 높은 레어도의 카드일 확률은 매우 희박하다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하지만 제작 시스템을 반복적으로 사용하면 플레이어가 원하는 레어도의 카드를 획득할 확률을 높일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2E798B4-0DAF-454D-A397-1755F4D11EAA}"/>
              </a:ext>
            </a:extLst>
          </p:cNvPr>
          <p:cNvGrpSpPr>
            <a:grpSpLocks noChangeAspect="1"/>
          </p:cNvGrpSpPr>
          <p:nvPr/>
        </p:nvGrpSpPr>
        <p:grpSpPr>
          <a:xfrm>
            <a:off x="3442478" y="3429000"/>
            <a:ext cx="5307043" cy="2714040"/>
            <a:chOff x="2695443" y="2769925"/>
            <a:chExt cx="6801111" cy="3478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85C651-7AE3-43DB-86C9-6A10B944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" r="-1"/>
            <a:stretch/>
          </p:blipFill>
          <p:spPr>
            <a:xfrm>
              <a:off x="2695443" y="2769925"/>
              <a:ext cx="3032890" cy="1470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D25E8-FAAB-4713-A5A0-16668AB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77" y="4529349"/>
              <a:ext cx="3032777" cy="14730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FD396B-8438-431E-8D58-0136A98C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777" y="2769925"/>
              <a:ext cx="3032217" cy="1473065"/>
            </a:xfrm>
            <a:prstGeom prst="rect">
              <a:avLst/>
            </a:prstGeom>
          </p:spPr>
        </p:pic>
        <p:sp>
          <p:nvSpPr>
            <p:cNvPr id="33" name="화살표: U자형 32">
              <a:extLst>
                <a:ext uri="{FF2B5EF4-FFF2-40B4-BE49-F238E27FC236}">
                  <a16:creationId xmlns:a16="http://schemas.microsoft.com/office/drawing/2014/main" id="{AE9605F3-4FFF-4BF5-9AD7-6FDA131E80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75294" y="4103931"/>
              <a:ext cx="441969" cy="441969"/>
            </a:xfrm>
            <a:prstGeom prst="uturnArrow">
              <a:avLst>
                <a:gd name="adj1" fmla="val 26205"/>
                <a:gd name="adj2" fmla="val 25000"/>
                <a:gd name="adj3" fmla="val 39458"/>
                <a:gd name="adj4" fmla="val 0"/>
                <a:gd name="adj5" fmla="val 100000"/>
              </a:avLst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E085B-E7F2-4D06-8601-5710FECF7197}"/>
                </a:ext>
              </a:extLst>
            </p:cNvPr>
            <p:cNvSpPr txBox="1"/>
            <p:nvPr/>
          </p:nvSpPr>
          <p:spPr>
            <a:xfrm>
              <a:off x="3161227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상세 정보창</a:t>
              </a:r>
              <a:endParaRPr lang="en-US" altLang="ko-KR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220E5-A182-4D8B-9C6A-0F65AC3181C2}"/>
                </a:ext>
              </a:extLst>
            </p:cNvPr>
            <p:cNvSpPr txBox="1"/>
            <p:nvPr/>
          </p:nvSpPr>
          <p:spPr>
            <a:xfrm>
              <a:off x="6929282" y="4240371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결과 요약</a:t>
              </a:r>
              <a:endParaRPr lang="en-US" altLang="ko-KR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03BD94-5211-41FC-9755-7EEBD990AC70}"/>
                </a:ext>
              </a:extLst>
            </p:cNvPr>
            <p:cNvSpPr txBox="1"/>
            <p:nvPr/>
          </p:nvSpPr>
          <p:spPr>
            <a:xfrm>
              <a:off x="6929282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/>
                <a:t>제작 최종 확인</a:t>
              </a:r>
              <a:endParaRPr lang="en-US" altLang="ko-KR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E571C-604A-4AB4-BD25-E3801AE66455}"/>
                </a:ext>
              </a:extLst>
            </p:cNvPr>
            <p:cNvSpPr txBox="1"/>
            <p:nvPr/>
          </p:nvSpPr>
          <p:spPr>
            <a:xfrm>
              <a:off x="3161227" y="6002413"/>
              <a:ext cx="2101207" cy="24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카드 제작창</a:t>
              </a:r>
              <a:endParaRPr lang="en-US" altLang="ko-KR" sz="105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F2289F-73F3-4AD4-B3D3-8AB1F73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443" y="4527053"/>
              <a:ext cx="3036071" cy="14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6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제작 시스템 </a:t>
            </a:r>
            <a:r>
              <a:rPr lang="en-US" altLang="ko-KR" sz="3200" dirty="0"/>
              <a:t>- </a:t>
            </a:r>
            <a:r>
              <a:rPr lang="ko-KR" altLang="en-US" sz="2400" dirty="0"/>
              <a:t>제작창 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037142"/>
              </p:ext>
            </p:extLst>
          </p:nvPr>
        </p:nvGraphicFramePr>
        <p:xfrm>
          <a:off x="1564962" y="1503689"/>
          <a:ext cx="67821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1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상세 정보 시스템에서 카드 제작 버튼을 마우스 좌 클릭하는 것으로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카드 매수 만큼의 카드를 제작할 때 필요한 조각량이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38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제작창 팝업 시 카드 제작 매수는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마우스 좌 클릭하면 제작창을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2368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8C0E0542-816E-4E00-96FF-A834B3E17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1620157" y="3533193"/>
            <a:ext cx="2648772" cy="20423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1C154F-524E-412C-AFEE-B6055C9E865E}"/>
              </a:ext>
            </a:extLst>
          </p:cNvPr>
          <p:cNvSpPr/>
          <p:nvPr/>
        </p:nvSpPr>
        <p:spPr>
          <a:xfrm>
            <a:off x="3178147" y="5210466"/>
            <a:ext cx="416202" cy="1328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CA8E0-399B-452C-A830-CF6ED548423E}"/>
              </a:ext>
            </a:extLst>
          </p:cNvPr>
          <p:cNvSpPr txBox="1"/>
          <p:nvPr/>
        </p:nvSpPr>
        <p:spPr>
          <a:xfrm>
            <a:off x="1620157" y="5564050"/>
            <a:ext cx="2648772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버튼 클릭</a:t>
            </a:r>
            <a:endParaRPr lang="en-US" altLang="ko-KR" sz="10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5ECAFA-9F9C-4BD4-A85D-E65168CF8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504" y="5253827"/>
            <a:ext cx="301255" cy="380754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9E9FD-0433-49F7-8A90-0CD01CF34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9" r="-1"/>
          <a:stretch/>
        </p:blipFill>
        <p:spPr>
          <a:xfrm>
            <a:off x="5289308" y="3528201"/>
            <a:ext cx="2648772" cy="2042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DB59C-2CF1-43E7-B28C-F3F0D51264A0}"/>
              </a:ext>
            </a:extLst>
          </p:cNvPr>
          <p:cNvSpPr txBox="1"/>
          <p:nvPr/>
        </p:nvSpPr>
        <p:spPr>
          <a:xfrm>
            <a:off x="5289307" y="5570587"/>
            <a:ext cx="2648773" cy="2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카드 제작 창 팝업</a:t>
            </a:r>
            <a:endParaRPr lang="en-US" altLang="ko-KR" sz="105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C63A68-1417-4141-A925-1FE4E7F8B555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3877759" y="4549394"/>
            <a:ext cx="1741465" cy="89481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340DEA8-C679-44DD-BEB0-6F228D264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24" y="3634426"/>
            <a:ext cx="1988938" cy="1829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45796-EF96-4BE3-B9E9-D1771EAE1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491" y="1684838"/>
            <a:ext cx="1843696" cy="42968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79DA5A-FA04-4E58-8A1C-D6D570265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657" y="3634426"/>
            <a:ext cx="1988937" cy="18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6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6323</TotalTime>
  <Pages>7</Pages>
  <Words>2073</Words>
  <Characters>0</Characters>
  <Application>Microsoft Office PowerPoint</Application>
  <DocSecurity>0</DocSecurity>
  <PresentationFormat>와이드스크린</PresentationFormat>
  <Lines>0</Lines>
  <Paragraphs>245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카드 관리 시스템</vt:lpstr>
      <vt:lpstr>PowerPoint 프레젠테이션</vt:lpstr>
      <vt:lpstr>PowerPoint 프레젠테이션</vt:lpstr>
      <vt:lpstr>카드 상세 정보 시스템</vt:lpstr>
      <vt:lpstr>PowerPoint 프레젠테이션</vt:lpstr>
      <vt:lpstr>PowerPoint 프레젠테이션</vt:lpstr>
      <vt:lpstr>카드 제작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일괄 분해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4102</cp:revision>
  <dcterms:modified xsi:type="dcterms:W3CDTF">2024-12-20T10:28:37Z</dcterms:modified>
  <cp:version>9.103.97.45139</cp:version>
</cp:coreProperties>
</file>